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354" r:id="rId2"/>
    <p:sldId id="256" r:id="rId3"/>
    <p:sldId id="260" r:id="rId4"/>
    <p:sldId id="331" r:id="rId5"/>
    <p:sldId id="332" r:id="rId6"/>
    <p:sldId id="274" r:id="rId7"/>
    <p:sldId id="334" r:id="rId8"/>
    <p:sldId id="341" r:id="rId9"/>
    <p:sldId id="342" r:id="rId10"/>
    <p:sldId id="337" r:id="rId11"/>
    <p:sldId id="343" r:id="rId12"/>
    <p:sldId id="347" r:id="rId13"/>
    <p:sldId id="345" r:id="rId14"/>
    <p:sldId id="346" r:id="rId15"/>
    <p:sldId id="344" r:id="rId16"/>
    <p:sldId id="350" r:id="rId17"/>
    <p:sldId id="348" r:id="rId18"/>
    <p:sldId id="351" r:id="rId19"/>
    <p:sldId id="352" r:id="rId20"/>
    <p:sldId id="353" r:id="rId21"/>
    <p:sldId id="349" r:id="rId22"/>
    <p:sldId id="263" r:id="rId2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3FDF9"/>
    <a:srgbClr val="FCFBF6"/>
    <a:srgbClr val="2C676E"/>
    <a:srgbClr val="495958"/>
    <a:srgbClr val="355F89"/>
    <a:srgbClr val="342D22"/>
    <a:srgbClr val="E24A04"/>
    <a:srgbClr val="FDD729"/>
    <a:srgbClr val="667F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40"/>
    <p:restoredTop sz="74685"/>
  </p:normalViewPr>
  <p:slideViewPr>
    <p:cSldViewPr snapToGrid="0">
      <p:cViewPr varScale="1">
        <p:scale>
          <a:sx n="80" d="100"/>
          <a:sy n="80" d="100"/>
        </p:scale>
        <p:origin x="1936" y="1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57608E-919C-A948-9812-74FA01AE9118}" type="datetimeFigureOut">
              <a:rPr lang="nb-NO" smtClean="0"/>
              <a:t>18.04.2024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E11A4B-DA5F-3543-96ED-514D2C98A7B3}" type="slidenum">
              <a:rPr lang="nb-NO" smtClean="0"/>
              <a:t>‹#›</a:t>
            </a:fld>
            <a:endParaRPr lang="nb-NO"/>
          </a:p>
        </p:txBody>
      </p:sp>
    </p:spTree>
    <p:extLst>
      <p:ext uri="{BB962C8B-B14F-4D97-AF65-F5344CB8AC3E}">
        <p14:creationId xmlns:p14="http://schemas.microsoft.com/office/powerpoint/2010/main" val="427359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fld id="{53E11A4B-DA5F-3543-96ED-514D2C98A7B3}" type="slidenum">
              <a:rPr lang="nb-NO" smtClean="0"/>
              <a:t>2</a:t>
            </a:fld>
            <a:endParaRPr lang="nb-NO" dirty="0"/>
          </a:p>
        </p:txBody>
      </p:sp>
    </p:spTree>
    <p:extLst>
      <p:ext uri="{BB962C8B-B14F-4D97-AF65-F5344CB8AC3E}">
        <p14:creationId xmlns:p14="http://schemas.microsoft.com/office/powerpoint/2010/main" val="2668279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På norsk : bygningsenergidirektivet</a:t>
            </a:r>
          </a:p>
          <a:p>
            <a:pPr algn="l"/>
            <a:endParaRPr lang="nb-NO" b="1" i="0" dirty="0">
              <a:solidFill>
                <a:srgbClr val="191919"/>
              </a:solidFill>
              <a:effectLst/>
              <a:highlight>
                <a:srgbClr val="F6F6F6"/>
              </a:highlight>
              <a:latin typeface="Open Sans" panose="020B0606030504020204" pitchFamily="34" charset="0"/>
            </a:endParaRPr>
          </a:p>
          <a:p>
            <a:r>
              <a:rPr lang="nb-NO" dirty="0"/>
              <a:t>På EU-nivå er det beregnet at eiendom står for opp mot 40 % av energiforbruk i EU</a:t>
            </a:r>
          </a:p>
          <a:p>
            <a:r>
              <a:rPr lang="nb-NO" dirty="0"/>
              <a:t>75 % av bygningene vurderes å IKKE ha et akseptabelt energinivå</a:t>
            </a:r>
          </a:p>
          <a:p>
            <a:r>
              <a:rPr lang="nb-NO" dirty="0"/>
              <a:t>Renovering og fornyelse skjer for sakte, med 1 % av byggene per år</a:t>
            </a:r>
          </a:p>
          <a:p>
            <a:pPr algn="l"/>
            <a:endParaRPr lang="nb-NO" b="0" i="0" dirty="0">
              <a:solidFill>
                <a:srgbClr val="191919"/>
              </a:solidFill>
              <a:effectLst/>
              <a:highlight>
                <a:srgbClr val="F6F6F6"/>
              </a:highlight>
              <a:latin typeface="Open Sans" panose="020B0606030504020204" pitchFamily="34" charset="0"/>
            </a:endParaRPr>
          </a:p>
          <a:p>
            <a:pPr algn="l"/>
            <a:r>
              <a:rPr lang="nb-NO" b="0" i="0" dirty="0">
                <a:solidFill>
                  <a:srgbClr val="191919"/>
                </a:solidFill>
                <a:effectLst/>
                <a:highlight>
                  <a:srgbClr val="F6F6F6"/>
                </a:highlight>
                <a:latin typeface="Open Sans" panose="020B0606030504020204" pitchFamily="34" charset="0"/>
              </a:rPr>
              <a:t>-klimagassutslipp fra kull, gass</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i="0" dirty="0">
                <a:solidFill>
                  <a:srgbClr val="191919"/>
                </a:solidFill>
                <a:effectLst/>
                <a:highlight>
                  <a:srgbClr val="F6F6F6"/>
                </a:highlight>
                <a:latin typeface="Open Sans" panose="020B0606030504020204" pitchFamily="34" charset="0"/>
              </a:rPr>
              <a:t>-knapphet på strøm</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i="0" dirty="0">
              <a:solidFill>
                <a:srgbClr val="191919"/>
              </a:solidFill>
              <a:effectLst/>
              <a:highlight>
                <a:srgbClr val="F6F6F6"/>
              </a:highligh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0" i="0" dirty="0">
                <a:solidFill>
                  <a:srgbClr val="191919"/>
                </a:solidFill>
                <a:effectLst/>
                <a:highlight>
                  <a:srgbClr val="F6F6F6"/>
                </a:highlight>
                <a:latin typeface="Open Sans" panose="020B0606030504020204" pitchFamily="34" charset="0"/>
              </a:rPr>
              <a:t>Derfor: regelverk som skal tvinge frem redusert energiforbruk og overgang til fornybarenergi</a:t>
            </a:r>
          </a:p>
          <a:p>
            <a:pPr algn="l"/>
            <a:endParaRPr lang="nb-NO" b="0" i="0" dirty="0">
              <a:solidFill>
                <a:srgbClr val="191919"/>
              </a:solidFill>
              <a:effectLst/>
              <a:highlight>
                <a:srgbClr val="F6F6F6"/>
              </a:highlight>
              <a:latin typeface="Open Sans" panose="020B0606030504020204" pitchFamily="34" charset="0"/>
            </a:endParaRPr>
          </a:p>
          <a:p>
            <a:pPr algn="l"/>
            <a:endParaRPr lang="nb-NO" b="0" i="0" dirty="0">
              <a:solidFill>
                <a:srgbClr val="191919"/>
              </a:solidFill>
              <a:effectLst/>
              <a:highlight>
                <a:srgbClr val="F6F6F6"/>
              </a:highlight>
              <a:latin typeface="Open Sans" panose="020B0606030504020204" pitchFamily="34" charset="0"/>
            </a:endParaRPr>
          </a:p>
          <a:p>
            <a:endParaRPr lang="nb-NO" dirty="0"/>
          </a:p>
        </p:txBody>
      </p:sp>
      <p:sp>
        <p:nvSpPr>
          <p:cNvPr id="4" name="Plassholder for lysbildenummer 3"/>
          <p:cNvSpPr>
            <a:spLocks noGrp="1"/>
          </p:cNvSpPr>
          <p:nvPr>
            <p:ph type="sldNum" sz="quarter" idx="5"/>
          </p:nvPr>
        </p:nvSpPr>
        <p:spPr/>
        <p:txBody>
          <a:bodyPr/>
          <a:lstStyle/>
          <a:p>
            <a:fld id="{53E11A4B-DA5F-3543-96ED-514D2C98A7B3}" type="slidenum">
              <a:rPr lang="nb-NO" smtClean="0"/>
              <a:t>11</a:t>
            </a:fld>
            <a:endParaRPr lang="nb-NO"/>
          </a:p>
        </p:txBody>
      </p:sp>
    </p:spTree>
    <p:extLst>
      <p:ext uri="{BB962C8B-B14F-4D97-AF65-F5344CB8AC3E}">
        <p14:creationId xmlns:p14="http://schemas.microsoft.com/office/powerpoint/2010/main" val="3337202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Selv om dette er en del av en energipakke –også en del av det som kalles en renoveringsbølge</a:t>
            </a:r>
          </a:p>
          <a:p>
            <a:endParaRPr lang="nb-NO" dirty="0"/>
          </a:p>
          <a:p>
            <a:r>
              <a:rPr lang="nb-NO" dirty="0"/>
              <a:t>Dette avsnittet er fra lovens innledning</a:t>
            </a:r>
          </a:p>
          <a:p>
            <a:endParaRPr lang="nb-NO" dirty="0"/>
          </a:p>
          <a:p>
            <a:r>
              <a:rPr lang="nb-NO" dirty="0"/>
              <a:t>I lys av utfordring med krympende ordrebøker i næringen, er det spennende å se hvordan dette slår ut også for norske bedrifter –vil reguleringene føre til økt aktivitet for byggsektoren</a:t>
            </a:r>
          </a:p>
        </p:txBody>
      </p:sp>
      <p:sp>
        <p:nvSpPr>
          <p:cNvPr id="4" name="Plassholder for lysbildenummer 3"/>
          <p:cNvSpPr>
            <a:spLocks noGrp="1"/>
          </p:cNvSpPr>
          <p:nvPr>
            <p:ph type="sldNum" sz="quarter" idx="5"/>
          </p:nvPr>
        </p:nvSpPr>
        <p:spPr/>
        <p:txBody>
          <a:bodyPr/>
          <a:lstStyle/>
          <a:p>
            <a:fld id="{53E11A4B-DA5F-3543-96ED-514D2C98A7B3}" type="slidenum">
              <a:rPr lang="nb-NO" smtClean="0"/>
              <a:t>12</a:t>
            </a:fld>
            <a:endParaRPr lang="nb-NO"/>
          </a:p>
        </p:txBody>
      </p:sp>
    </p:spTree>
    <p:extLst>
      <p:ext uri="{BB962C8B-B14F-4D97-AF65-F5344CB8AC3E}">
        <p14:creationId xmlns:p14="http://schemas.microsoft.com/office/powerpoint/2010/main" val="138264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Men så til innholdet i direktivet </a:t>
            </a:r>
          </a:p>
          <a:p>
            <a:endParaRPr lang="nb-NO" b="1" dirty="0"/>
          </a:p>
          <a:p>
            <a:r>
              <a:rPr lang="nb-NO" b="1" dirty="0"/>
              <a:t>Definisjoner og harmonisering</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sammenligne effekt og beregninger på tvers av landegrenser –også viktig for et internasjonale aktører, for et internasjonalt marked og for finansmarkedet</a:t>
            </a:r>
          </a:p>
          <a:p>
            <a:endParaRPr lang="nb-NO" dirty="0"/>
          </a:p>
          <a:p>
            <a:r>
              <a:rPr lang="nb-NO" dirty="0"/>
              <a:t>Nullutslippsbygg:</a:t>
            </a:r>
          </a:p>
          <a:p>
            <a:r>
              <a:rPr lang="nb-NO" b="0" i="0" dirty="0">
                <a:solidFill>
                  <a:srgbClr val="141414"/>
                </a:solidFill>
                <a:effectLst/>
                <a:latin typeface="IBM Plex Sans" panose="020B0503050203000203" pitchFamily="34" charset="0"/>
              </a:rPr>
              <a:t>Forskjellige krav til energiytelse i fire klimasonene «Middelhavsklima», «Oseanisk klima», «Kontinentalt klima» og «Nordisk klima».</a:t>
            </a:r>
            <a:endParaRPr lang="nb-NO" dirty="0"/>
          </a:p>
          <a:p>
            <a:endParaRPr lang="nb-NO" dirty="0"/>
          </a:p>
          <a:p>
            <a:r>
              <a:rPr lang="nb-NO" dirty="0"/>
              <a:t>Rehabilitering:</a:t>
            </a:r>
          </a:p>
          <a:p>
            <a:r>
              <a:rPr lang="nb-NO" dirty="0"/>
              <a:t>Tre former for rehabilitering</a:t>
            </a:r>
          </a:p>
        </p:txBody>
      </p:sp>
      <p:sp>
        <p:nvSpPr>
          <p:cNvPr id="4" name="Plassholder for lysbildenummer 3"/>
          <p:cNvSpPr>
            <a:spLocks noGrp="1"/>
          </p:cNvSpPr>
          <p:nvPr>
            <p:ph type="sldNum" sz="quarter" idx="5"/>
          </p:nvPr>
        </p:nvSpPr>
        <p:spPr/>
        <p:txBody>
          <a:bodyPr/>
          <a:lstStyle/>
          <a:p>
            <a:fld id="{53E11A4B-DA5F-3543-96ED-514D2C98A7B3}" type="slidenum">
              <a:rPr lang="nb-NO" smtClean="0"/>
              <a:t>13</a:t>
            </a:fld>
            <a:endParaRPr lang="nb-NO"/>
          </a:p>
        </p:txBody>
      </p:sp>
    </p:spTree>
    <p:extLst>
      <p:ext uri="{BB962C8B-B14F-4D97-AF65-F5344CB8AC3E}">
        <p14:creationId xmlns:p14="http://schemas.microsoft.com/office/powerpoint/2010/main" val="472207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endParaRPr lang="nb-NO" b="0" i="0" dirty="0">
              <a:solidFill>
                <a:srgbClr val="141414"/>
              </a:solidFill>
              <a:effectLst/>
              <a:latin typeface="IBM Plex Sans" panose="020B0503050203000203" pitchFamily="34" charset="0"/>
            </a:endParaRPr>
          </a:p>
          <a:p>
            <a:r>
              <a:rPr lang="nb-NO" b="0" i="0" dirty="0">
                <a:solidFill>
                  <a:srgbClr val="141414"/>
                </a:solidFill>
                <a:effectLst/>
                <a:latin typeface="IBM Plex Sans" panose="020B0503050203000203" pitchFamily="34" charset="0"/>
              </a:rPr>
              <a:t>Energiytelseskrav:</a:t>
            </a:r>
          </a:p>
          <a:p>
            <a:r>
              <a:rPr lang="nb-NO" b="0" i="0" dirty="0">
                <a:solidFill>
                  <a:srgbClr val="141414"/>
                </a:solidFill>
                <a:effectLst/>
                <a:latin typeface="IBM Plex Sans" panose="020B0503050203000203" pitchFamily="34" charset="0"/>
              </a:rPr>
              <a:t>Mye uenighet, kompromiss med </a:t>
            </a:r>
          </a:p>
          <a:p>
            <a:r>
              <a:rPr lang="nb-NO" b="0" i="0" dirty="0">
                <a:solidFill>
                  <a:srgbClr val="141414"/>
                </a:solidFill>
                <a:effectLst/>
                <a:latin typeface="IBM Plex Sans" panose="020B0503050203000203" pitchFamily="34" charset="0"/>
              </a:rPr>
              <a:t>Nasjonale definisjoner</a:t>
            </a:r>
          </a:p>
          <a:p>
            <a:r>
              <a:rPr lang="nb-NO" b="0" i="0" dirty="0">
                <a:solidFill>
                  <a:srgbClr val="141414"/>
                </a:solidFill>
                <a:effectLst/>
                <a:latin typeface="IBM Plex Sans" panose="020B0503050203000203" pitchFamily="34" charset="0"/>
              </a:rPr>
              <a:t>«</a:t>
            </a:r>
            <a:r>
              <a:rPr lang="nb-NO" b="0" i="0" dirty="0" err="1">
                <a:solidFill>
                  <a:srgbClr val="141414"/>
                </a:solidFill>
                <a:effectLst/>
                <a:latin typeface="IBM Plex Sans" panose="020B0503050203000203" pitchFamily="34" charset="0"/>
              </a:rPr>
              <a:t>if</a:t>
            </a:r>
            <a:r>
              <a:rPr lang="nb-NO" b="0" i="0" dirty="0">
                <a:solidFill>
                  <a:srgbClr val="141414"/>
                </a:solidFill>
                <a:effectLst/>
                <a:latin typeface="IBM Plex Sans" panose="020B0503050203000203" pitchFamily="34" charset="0"/>
              </a:rPr>
              <a:t> </a:t>
            </a:r>
            <a:r>
              <a:rPr lang="nb-NO" b="0" i="0" dirty="0" err="1">
                <a:solidFill>
                  <a:srgbClr val="141414"/>
                </a:solidFill>
                <a:effectLst/>
                <a:latin typeface="IBM Plex Sans" panose="020B0503050203000203" pitchFamily="34" charset="0"/>
              </a:rPr>
              <a:t>technically</a:t>
            </a:r>
            <a:r>
              <a:rPr lang="nb-NO" b="0" i="0" dirty="0">
                <a:solidFill>
                  <a:srgbClr val="141414"/>
                </a:solidFill>
                <a:effectLst/>
                <a:latin typeface="IBM Plex Sans" panose="020B0503050203000203" pitchFamily="34" charset="0"/>
              </a:rPr>
              <a:t> </a:t>
            </a:r>
            <a:r>
              <a:rPr lang="nb-NO" b="0" i="0" dirty="0" err="1">
                <a:solidFill>
                  <a:srgbClr val="141414"/>
                </a:solidFill>
                <a:effectLst/>
                <a:latin typeface="IBM Plex Sans" panose="020B0503050203000203" pitchFamily="34" charset="0"/>
              </a:rPr>
              <a:t>suitable</a:t>
            </a:r>
            <a:r>
              <a:rPr lang="nb-NO" b="0" i="0" dirty="0">
                <a:solidFill>
                  <a:srgbClr val="141414"/>
                </a:solidFill>
                <a:effectLst/>
                <a:latin typeface="IBM Plex Sans" panose="020B0503050203000203" pitchFamily="34" charset="0"/>
              </a:rPr>
              <a:t> and </a:t>
            </a:r>
            <a:r>
              <a:rPr lang="nb-NO" b="0" i="0" dirty="0" err="1">
                <a:solidFill>
                  <a:srgbClr val="141414"/>
                </a:solidFill>
                <a:effectLst/>
                <a:latin typeface="IBM Plex Sans" panose="020B0503050203000203" pitchFamily="34" charset="0"/>
              </a:rPr>
              <a:t>economically</a:t>
            </a:r>
            <a:r>
              <a:rPr lang="nb-NO" b="0" i="0" dirty="0">
                <a:solidFill>
                  <a:srgbClr val="141414"/>
                </a:solidFill>
                <a:effectLst/>
                <a:latin typeface="IBM Plex Sans" panose="020B0503050203000203" pitchFamily="34" charset="0"/>
              </a:rPr>
              <a:t> and </a:t>
            </a:r>
            <a:r>
              <a:rPr lang="nb-NO" b="0" i="0" dirty="0" err="1">
                <a:solidFill>
                  <a:srgbClr val="141414"/>
                </a:solidFill>
                <a:effectLst/>
                <a:latin typeface="IBM Plex Sans" panose="020B0503050203000203" pitchFamily="34" charset="0"/>
              </a:rPr>
              <a:t>functionally</a:t>
            </a:r>
            <a:r>
              <a:rPr lang="nb-NO" b="0" i="0" dirty="0">
                <a:solidFill>
                  <a:srgbClr val="141414"/>
                </a:solidFill>
                <a:effectLst/>
                <a:latin typeface="IBM Plex Sans" panose="020B0503050203000203" pitchFamily="34" charset="0"/>
              </a:rPr>
              <a:t> </a:t>
            </a:r>
            <a:r>
              <a:rPr lang="nb-NO" b="0" i="0" dirty="0" err="1">
                <a:solidFill>
                  <a:srgbClr val="141414"/>
                </a:solidFill>
                <a:effectLst/>
                <a:latin typeface="IBM Plex Sans" panose="020B0503050203000203" pitchFamily="34" charset="0"/>
              </a:rPr>
              <a:t>feasible</a:t>
            </a:r>
            <a:r>
              <a:rPr lang="nb-NO" b="0" i="0" dirty="0">
                <a:solidFill>
                  <a:srgbClr val="141414"/>
                </a:solidFill>
                <a:effectLst/>
                <a:latin typeface="IBM Plex Sans" panose="020B0503050203000203" pitchFamily="34" charset="0"/>
              </a:rPr>
              <a:t>»</a:t>
            </a:r>
          </a:p>
          <a:p>
            <a:endParaRPr lang="nb-NO" b="0" i="0" dirty="0">
              <a:solidFill>
                <a:srgbClr val="141414"/>
              </a:solidFill>
              <a:effectLst/>
              <a:latin typeface="IBM Plex Sans" panose="020B0503050203000203" pitchFamily="34" charset="0"/>
            </a:endParaRPr>
          </a:p>
          <a:p>
            <a:r>
              <a:rPr lang="nb-NO" b="0" i="0" dirty="0">
                <a:solidFill>
                  <a:srgbClr val="141414"/>
                </a:solidFill>
                <a:effectLst/>
                <a:latin typeface="IBM Plex Sans" panose="020B0503050203000203" pitchFamily="34" charset="0"/>
              </a:rPr>
              <a:t>Sårbare husholdninger:</a:t>
            </a:r>
          </a:p>
          <a:p>
            <a:r>
              <a:rPr lang="nb-NO" b="0" i="0" dirty="0">
                <a:solidFill>
                  <a:srgbClr val="141414"/>
                </a:solidFill>
                <a:effectLst/>
                <a:latin typeface="IBM Plex Sans" panose="020B0503050203000203" pitchFamily="34" charset="0"/>
              </a:rPr>
              <a:t>Sosial profil  og rettferdig fordeling av byrde: med varslede ekstra tiltak og støttepakker for å sikre at de dårligste byggene og de dårligst stilte eiendomseierne også får de nødvendige oppgraderinger</a:t>
            </a:r>
            <a:endParaRPr lang="nb-NO" dirty="0"/>
          </a:p>
        </p:txBody>
      </p:sp>
      <p:sp>
        <p:nvSpPr>
          <p:cNvPr id="4" name="Plassholder for lysbildenummer 3"/>
          <p:cNvSpPr>
            <a:spLocks noGrp="1"/>
          </p:cNvSpPr>
          <p:nvPr>
            <p:ph type="sldNum" sz="quarter" idx="5"/>
          </p:nvPr>
        </p:nvSpPr>
        <p:spPr/>
        <p:txBody>
          <a:bodyPr/>
          <a:lstStyle/>
          <a:p>
            <a:fld id="{53E11A4B-DA5F-3543-96ED-514D2C98A7B3}" type="slidenum">
              <a:rPr lang="nb-NO" smtClean="0"/>
              <a:t>14</a:t>
            </a:fld>
            <a:endParaRPr lang="nb-NO"/>
          </a:p>
        </p:txBody>
      </p:sp>
    </p:spTree>
    <p:extLst>
      <p:ext uri="{BB962C8B-B14F-4D97-AF65-F5344CB8AC3E}">
        <p14:creationId xmlns:p14="http://schemas.microsoft.com/office/powerpoint/2010/main" val="2582262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i="0" dirty="0">
                <a:solidFill>
                  <a:srgbClr val="191919"/>
                </a:solidFill>
                <a:effectLst/>
                <a:highlight>
                  <a:srgbClr val="F6F6F6"/>
                </a:highlight>
                <a:latin typeface="Open Sans" panose="020B0606030504020204" pitchFamily="34" charset="0"/>
              </a:rPr>
              <a:t>Vedtatt i EU-</a:t>
            </a:r>
            <a:r>
              <a:rPr lang="nb-NO" b="0" i="0" dirty="0" err="1">
                <a:solidFill>
                  <a:srgbClr val="191919"/>
                </a:solidFill>
                <a:effectLst/>
                <a:highlight>
                  <a:srgbClr val="F6F6F6"/>
                </a:highlight>
                <a:latin typeface="Open Sans" panose="020B0606030504020204" pitchFamily="34" charset="0"/>
              </a:rPr>
              <a:t>parliamentet</a:t>
            </a:r>
            <a:r>
              <a:rPr lang="nb-NO" b="0" i="0" dirty="0">
                <a:solidFill>
                  <a:srgbClr val="191919"/>
                </a:solidFill>
                <a:effectLst/>
                <a:highlight>
                  <a:srgbClr val="F6F6F6"/>
                </a:highlight>
                <a:latin typeface="Open Sans" panose="020B0606030504020204" pitchFamily="34" charset="0"/>
              </a:rPr>
              <a:t> 12.mars, vedtatt av EU-rådet 14.april</a:t>
            </a:r>
          </a:p>
          <a:p>
            <a:endParaRPr lang="nb-NO" dirty="0"/>
          </a:p>
          <a:p>
            <a:endParaRPr lang="nb-NO" dirty="0"/>
          </a:p>
        </p:txBody>
      </p:sp>
      <p:sp>
        <p:nvSpPr>
          <p:cNvPr id="4" name="Plassholder for lysbildenummer 3"/>
          <p:cNvSpPr>
            <a:spLocks noGrp="1"/>
          </p:cNvSpPr>
          <p:nvPr>
            <p:ph type="sldNum" sz="quarter" idx="5"/>
          </p:nvPr>
        </p:nvSpPr>
        <p:spPr/>
        <p:txBody>
          <a:bodyPr/>
          <a:lstStyle/>
          <a:p>
            <a:fld id="{53E11A4B-DA5F-3543-96ED-514D2C98A7B3}" type="slidenum">
              <a:rPr lang="nb-NO" smtClean="0"/>
              <a:t>15</a:t>
            </a:fld>
            <a:endParaRPr lang="nb-NO"/>
          </a:p>
        </p:txBody>
      </p:sp>
    </p:spTree>
    <p:extLst>
      <p:ext uri="{BB962C8B-B14F-4D97-AF65-F5344CB8AC3E}">
        <p14:creationId xmlns:p14="http://schemas.microsoft.com/office/powerpoint/2010/main" val="4162348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3E11A4B-DA5F-3543-96ED-514D2C98A7B3}" type="slidenum">
              <a:rPr lang="nb-NO" smtClean="0"/>
              <a:t>16</a:t>
            </a:fld>
            <a:endParaRPr lang="nb-NO"/>
          </a:p>
        </p:txBody>
      </p:sp>
    </p:spTree>
    <p:extLst>
      <p:ext uri="{BB962C8B-B14F-4D97-AF65-F5344CB8AC3E}">
        <p14:creationId xmlns:p14="http://schemas.microsoft.com/office/powerpoint/2010/main" val="773423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Livsløpsvurderinger</a:t>
            </a:r>
          </a:p>
          <a:p>
            <a:endParaRPr lang="nb-NO" dirty="0"/>
          </a:p>
          <a:p>
            <a:r>
              <a:rPr lang="nb-NO" dirty="0"/>
              <a:t>Altså ikke bare energi, men utslipp gjennom livsløp</a:t>
            </a:r>
          </a:p>
          <a:p>
            <a:r>
              <a:rPr lang="nb-NO" dirty="0"/>
              <a:t>f.eks. Produksjon, transport og </a:t>
            </a:r>
            <a:r>
              <a:rPr lang="nb-NO" dirty="0" err="1"/>
              <a:t>gjennvinning</a:t>
            </a:r>
            <a:r>
              <a:rPr lang="nb-NO" dirty="0"/>
              <a:t> av materialer i bygget</a:t>
            </a:r>
          </a:p>
          <a:p>
            <a:r>
              <a:rPr lang="nb-NO" dirty="0"/>
              <a:t>Ikke helt klok på om lovkravet dekkes med dagens LCA-beregninger</a:t>
            </a:r>
          </a:p>
          <a:p>
            <a:endParaRPr lang="nb-NO" dirty="0"/>
          </a:p>
          <a:p>
            <a:endParaRPr lang="nb-NO" dirty="0"/>
          </a:p>
        </p:txBody>
      </p:sp>
      <p:sp>
        <p:nvSpPr>
          <p:cNvPr id="4" name="Plassholder for lysbildenummer 3"/>
          <p:cNvSpPr>
            <a:spLocks noGrp="1"/>
          </p:cNvSpPr>
          <p:nvPr>
            <p:ph type="sldNum" sz="quarter" idx="5"/>
          </p:nvPr>
        </p:nvSpPr>
        <p:spPr/>
        <p:txBody>
          <a:bodyPr/>
          <a:lstStyle/>
          <a:p>
            <a:fld id="{53E11A4B-DA5F-3543-96ED-514D2C98A7B3}" type="slidenum">
              <a:rPr lang="nb-NO" smtClean="0"/>
              <a:t>17</a:t>
            </a:fld>
            <a:endParaRPr lang="nb-NO"/>
          </a:p>
        </p:txBody>
      </p:sp>
    </p:spTree>
    <p:extLst>
      <p:ext uri="{BB962C8B-B14F-4D97-AF65-F5344CB8AC3E}">
        <p14:creationId xmlns:p14="http://schemas.microsoft.com/office/powerpoint/2010/main" val="1384293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Blir nok en diskusjon i Norge om samme krav skal gjelde her</a:t>
            </a:r>
          </a:p>
          <a:p>
            <a:r>
              <a:rPr lang="nb-NO" dirty="0"/>
              <a:t>Co2-effekten av å gå fra kull til solceller naturligvis større enn å gå fra vannkraft til solceller</a:t>
            </a:r>
          </a:p>
          <a:p>
            <a:endParaRPr lang="nb-NO" dirty="0"/>
          </a:p>
          <a:p>
            <a:r>
              <a:rPr lang="nb-NO" dirty="0"/>
              <a:t>Energimangel, energitrygghet, demokratisering av </a:t>
            </a:r>
            <a:r>
              <a:rPr lang="nb-NO" dirty="0" err="1"/>
              <a:t>energitilagng</a:t>
            </a:r>
            <a:r>
              <a:rPr lang="nb-NO" dirty="0"/>
              <a:t> og reduserte behov for nettutbygging kan være gode argumenter for å likevel innføre solcellekrav</a:t>
            </a:r>
          </a:p>
          <a:p>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fld id="{53E11A4B-DA5F-3543-96ED-514D2C98A7B3}" type="slidenum">
              <a:rPr lang="nb-NO" smtClean="0"/>
              <a:t>18</a:t>
            </a:fld>
            <a:endParaRPr lang="nb-NO"/>
          </a:p>
        </p:txBody>
      </p:sp>
    </p:spTree>
    <p:extLst>
      <p:ext uri="{BB962C8B-B14F-4D97-AF65-F5344CB8AC3E}">
        <p14:creationId xmlns:p14="http://schemas.microsoft.com/office/powerpoint/2010/main" val="3863498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Livsløpsvurderinger</a:t>
            </a:r>
          </a:p>
          <a:p>
            <a:endParaRPr lang="nb-NO" dirty="0"/>
          </a:p>
          <a:p>
            <a:r>
              <a:rPr lang="nb-NO" dirty="0"/>
              <a:t>Altså ikke bare energi, men utslipp gjennom livsløp</a:t>
            </a:r>
          </a:p>
          <a:p>
            <a:r>
              <a:rPr lang="nb-NO" dirty="0"/>
              <a:t>f.eks. Produksjon, transport og </a:t>
            </a:r>
            <a:r>
              <a:rPr lang="nb-NO" dirty="0" err="1"/>
              <a:t>gjennvinning</a:t>
            </a:r>
            <a:r>
              <a:rPr lang="nb-NO" dirty="0"/>
              <a:t> av materialer i bygget</a:t>
            </a:r>
          </a:p>
          <a:p>
            <a:endParaRPr lang="nb-NO" dirty="0"/>
          </a:p>
          <a:p>
            <a:endParaRPr lang="nb-NO" dirty="0"/>
          </a:p>
        </p:txBody>
      </p:sp>
      <p:sp>
        <p:nvSpPr>
          <p:cNvPr id="4" name="Plassholder for lysbildenummer 3"/>
          <p:cNvSpPr>
            <a:spLocks noGrp="1"/>
          </p:cNvSpPr>
          <p:nvPr>
            <p:ph type="sldNum" sz="quarter" idx="5"/>
          </p:nvPr>
        </p:nvSpPr>
        <p:spPr/>
        <p:txBody>
          <a:bodyPr/>
          <a:lstStyle/>
          <a:p>
            <a:fld id="{53E11A4B-DA5F-3543-96ED-514D2C98A7B3}" type="slidenum">
              <a:rPr lang="nb-NO" smtClean="0"/>
              <a:t>19</a:t>
            </a:fld>
            <a:endParaRPr lang="nb-NO"/>
          </a:p>
        </p:txBody>
      </p:sp>
    </p:spTree>
    <p:extLst>
      <p:ext uri="{BB962C8B-B14F-4D97-AF65-F5344CB8AC3E}">
        <p14:creationId xmlns:p14="http://schemas.microsoft.com/office/powerpoint/2010/main" val="148598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Nevnte harmonisering:</a:t>
            </a:r>
          </a:p>
          <a:p>
            <a:endParaRPr lang="nb-NO" dirty="0"/>
          </a:p>
          <a:p>
            <a:r>
              <a:rPr lang="nb-NO" dirty="0"/>
              <a:t>For energimerking nye nasjonale definisjoner</a:t>
            </a:r>
          </a:p>
          <a:p>
            <a:r>
              <a:rPr lang="nb-NO" dirty="0"/>
              <a:t>Energimerke C i Danmark ikke vil være det samme som energimerke C i Spania</a:t>
            </a:r>
          </a:p>
          <a:p>
            <a:endParaRPr lang="nb-NO" dirty="0"/>
          </a:p>
          <a:p>
            <a:endParaRPr lang="nb-NO" dirty="0"/>
          </a:p>
        </p:txBody>
      </p:sp>
      <p:sp>
        <p:nvSpPr>
          <p:cNvPr id="4" name="Plassholder for lysbildenummer 3"/>
          <p:cNvSpPr>
            <a:spLocks noGrp="1"/>
          </p:cNvSpPr>
          <p:nvPr>
            <p:ph type="sldNum" sz="quarter" idx="5"/>
          </p:nvPr>
        </p:nvSpPr>
        <p:spPr/>
        <p:txBody>
          <a:bodyPr/>
          <a:lstStyle/>
          <a:p>
            <a:fld id="{53E11A4B-DA5F-3543-96ED-514D2C98A7B3}" type="slidenum">
              <a:rPr lang="nb-NO" smtClean="0"/>
              <a:t>20</a:t>
            </a:fld>
            <a:endParaRPr lang="nb-NO"/>
          </a:p>
        </p:txBody>
      </p:sp>
    </p:spTree>
    <p:extLst>
      <p:ext uri="{BB962C8B-B14F-4D97-AF65-F5344CB8AC3E}">
        <p14:creationId xmlns:p14="http://schemas.microsoft.com/office/powerpoint/2010/main" val="1041359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Bølgen bærekraftsenter driver kunnskapsdeling med mål om raskere grønn omstilling</a:t>
            </a:r>
          </a:p>
          <a:p>
            <a:endParaRPr lang="nb-NO" dirty="0"/>
          </a:p>
          <a:p>
            <a:r>
              <a:rPr lang="nb-NO" dirty="0"/>
              <a:t>Kurs, seminarer, workshops.</a:t>
            </a:r>
          </a:p>
          <a:p>
            <a:endParaRPr lang="nb-NO" dirty="0"/>
          </a:p>
          <a:p>
            <a:r>
              <a:rPr lang="nb-NO" dirty="0"/>
              <a:t>-noe kunnskap selv</a:t>
            </a:r>
          </a:p>
          <a:p>
            <a:r>
              <a:rPr lang="nb-NO" dirty="0"/>
              <a:t>-hente inn ekspertise</a:t>
            </a:r>
          </a:p>
          <a:p>
            <a:r>
              <a:rPr lang="nb-NO" dirty="0"/>
              <a:t>-vise fem suksesshistorier, lære av feilsatsinger</a:t>
            </a:r>
          </a:p>
          <a:p>
            <a:endParaRPr lang="nb-NO" dirty="0"/>
          </a:p>
          <a:p>
            <a:r>
              <a:rPr lang="nb-NO" dirty="0"/>
              <a:t>samla rundt 1300 mennesker til nå i år:</a:t>
            </a:r>
          </a:p>
          <a:p>
            <a:endParaRPr lang="nb-NO" dirty="0"/>
          </a:p>
          <a:p>
            <a:r>
              <a:rPr lang="nb-NO" dirty="0"/>
              <a:t> noe av det vi ser er at små møter med noen få rundt bordet skal skape like stor </a:t>
            </a:r>
            <a:r>
              <a:rPr lang="nb-NO" dirty="0" err="1"/>
              <a:t>impact</a:t>
            </a:r>
            <a:r>
              <a:rPr lang="nb-NO" dirty="0"/>
              <a:t> som samlinger med 200 i salen, og det er jo </a:t>
            </a:r>
            <a:r>
              <a:rPr lang="nb-NO" dirty="0" err="1"/>
              <a:t>impact</a:t>
            </a:r>
            <a:r>
              <a:rPr lang="nb-NO" dirty="0"/>
              <a:t> som er vårt mål</a:t>
            </a:r>
          </a:p>
        </p:txBody>
      </p:sp>
      <p:sp>
        <p:nvSpPr>
          <p:cNvPr id="4" name="Plassholder for lysbildenummer 3"/>
          <p:cNvSpPr>
            <a:spLocks noGrp="1"/>
          </p:cNvSpPr>
          <p:nvPr>
            <p:ph type="sldNum" sz="quarter" idx="5"/>
          </p:nvPr>
        </p:nvSpPr>
        <p:spPr/>
        <p:txBody>
          <a:bodyPr/>
          <a:lstStyle/>
          <a:p>
            <a:fld id="{53E11A4B-DA5F-3543-96ED-514D2C98A7B3}" type="slidenum">
              <a:rPr lang="nb-NO" smtClean="0"/>
              <a:t>3</a:t>
            </a:fld>
            <a:endParaRPr lang="nb-NO" dirty="0"/>
          </a:p>
        </p:txBody>
      </p:sp>
    </p:spTree>
    <p:extLst>
      <p:ext uri="{BB962C8B-B14F-4D97-AF65-F5344CB8AC3E}">
        <p14:creationId xmlns:p14="http://schemas.microsoft.com/office/powerpoint/2010/main" val="2646241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3E11A4B-DA5F-3543-96ED-514D2C98A7B3}" type="slidenum">
              <a:rPr lang="nb-NO" smtClean="0"/>
              <a:t>21</a:t>
            </a:fld>
            <a:endParaRPr lang="nb-NO"/>
          </a:p>
        </p:txBody>
      </p:sp>
    </p:spTree>
    <p:extLst>
      <p:ext uri="{BB962C8B-B14F-4D97-AF65-F5344CB8AC3E}">
        <p14:creationId xmlns:p14="http://schemas.microsoft.com/office/powerpoint/2010/main" val="1389220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Norge har vært trege med å innføre EUs bygningsdirektiver, så blir spennende når og hvordan dette vil slå ut i norsk regulering.</a:t>
            </a:r>
          </a:p>
          <a:p>
            <a:endParaRPr lang="nb-NO" dirty="0"/>
          </a:p>
          <a:p>
            <a:r>
              <a:rPr lang="nb-NO" dirty="0"/>
              <a:t>Viser forventninger til </a:t>
            </a:r>
            <a:r>
              <a:rPr lang="nb-NO" dirty="0" err="1"/>
              <a:t>byggebransjen</a:t>
            </a:r>
            <a:r>
              <a:rPr lang="nb-NO" dirty="0"/>
              <a:t> fremover – muligheter for norske bedrifter som ønsker ut i det europeiske markedet – og Norge har forplikta seg til å redusere egne utslipp med 55 % innen 2030 – 6 år igjen – så det er god grunn til å tro at det kommer norsk regelverk i samme retning, så får vi håpe at det også kommer </a:t>
            </a:r>
            <a:r>
              <a:rPr lang="nb-NO" dirty="0" err="1"/>
              <a:t>fiannsieringsløsninger</a:t>
            </a:r>
            <a:r>
              <a:rPr lang="nb-NO" dirty="0"/>
              <a:t> og </a:t>
            </a:r>
            <a:r>
              <a:rPr lang="nb-NO" dirty="0" err="1"/>
              <a:t>tilskuddspakker</a:t>
            </a:r>
            <a:r>
              <a:rPr lang="nb-NO" dirty="0"/>
              <a:t> som vil gjøre dette mulig.</a:t>
            </a:r>
          </a:p>
          <a:p>
            <a:endParaRPr lang="nb-NO" dirty="0"/>
          </a:p>
          <a:p>
            <a:r>
              <a:rPr lang="nb-NO" dirty="0"/>
              <a:t>Det var det jeg hadde nå –kommer tilbake med et kort innlegg om ENOVA-muligheter litt senere.</a:t>
            </a:r>
          </a:p>
          <a:p>
            <a:endParaRPr lang="nb-NO" dirty="0"/>
          </a:p>
          <a:p>
            <a:endParaRPr lang="nb-NO" dirty="0"/>
          </a:p>
        </p:txBody>
      </p:sp>
      <p:sp>
        <p:nvSpPr>
          <p:cNvPr id="4" name="Plassholder for lysbildenummer 3"/>
          <p:cNvSpPr>
            <a:spLocks noGrp="1"/>
          </p:cNvSpPr>
          <p:nvPr>
            <p:ph type="sldNum" sz="quarter" idx="5"/>
          </p:nvPr>
        </p:nvSpPr>
        <p:spPr/>
        <p:txBody>
          <a:bodyPr/>
          <a:lstStyle/>
          <a:p>
            <a:fld id="{53E11A4B-DA5F-3543-96ED-514D2C98A7B3}" type="slidenum">
              <a:rPr lang="nb-NO" smtClean="0"/>
              <a:t>22</a:t>
            </a:fld>
            <a:endParaRPr lang="nb-NO"/>
          </a:p>
        </p:txBody>
      </p:sp>
    </p:spTree>
    <p:extLst>
      <p:ext uri="{BB962C8B-B14F-4D97-AF65-F5344CB8AC3E}">
        <p14:creationId xmlns:p14="http://schemas.microsoft.com/office/powerpoint/2010/main" val="2707816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Næringslivet er vår hovedmålgruppe: </a:t>
            </a:r>
          </a:p>
          <a:p>
            <a:r>
              <a:rPr lang="nb-NO" dirty="0"/>
              <a:t>Rådgivning, undervisning, prosjektarbeid</a:t>
            </a:r>
          </a:p>
          <a:p>
            <a:endParaRPr lang="nb-NO" dirty="0"/>
          </a:p>
          <a:p>
            <a:r>
              <a:rPr lang="nb-NO" dirty="0"/>
              <a:t>Vi gir råd, holder kurs for bedrifter, lager arrangementer sammen med bedrifter, starter egne prosjekter –kunnskapsdeling er viktig, men handling er enda viktigere! Vi har lyst å delta og gjøre konkrete tiltak for å få raskere grønn omstilling!</a:t>
            </a:r>
          </a:p>
          <a:p>
            <a:endParaRPr lang="nb-NO" dirty="0"/>
          </a:p>
          <a:p>
            <a:endParaRPr lang="nb-NO" dirty="0"/>
          </a:p>
        </p:txBody>
      </p:sp>
      <p:sp>
        <p:nvSpPr>
          <p:cNvPr id="4" name="Plassholder for lysbildenummer 3"/>
          <p:cNvSpPr>
            <a:spLocks noGrp="1"/>
          </p:cNvSpPr>
          <p:nvPr>
            <p:ph type="sldNum" sz="quarter" idx="5"/>
          </p:nvPr>
        </p:nvSpPr>
        <p:spPr/>
        <p:txBody>
          <a:bodyPr/>
          <a:lstStyle/>
          <a:p>
            <a:fld id="{53E11A4B-DA5F-3543-96ED-514D2C98A7B3}" type="slidenum">
              <a:rPr lang="nb-NO" smtClean="0"/>
              <a:t>4</a:t>
            </a:fld>
            <a:endParaRPr lang="nb-NO" dirty="0"/>
          </a:p>
        </p:txBody>
      </p:sp>
    </p:spTree>
    <p:extLst>
      <p:ext uri="{BB962C8B-B14F-4D97-AF65-F5344CB8AC3E}">
        <p14:creationId xmlns:p14="http://schemas.microsoft.com/office/powerpoint/2010/main" val="2616648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har et stort hjerte for grønne gründere og sosiale entreprenører. Det finnes et kontorfellesskap i 4.etg eller du kan knytte deg til vårt fellesskap som medlem.</a:t>
            </a:r>
          </a:p>
        </p:txBody>
      </p:sp>
      <p:sp>
        <p:nvSpPr>
          <p:cNvPr id="4" name="Plassholder for lysbildenummer 3"/>
          <p:cNvSpPr>
            <a:spLocks noGrp="1"/>
          </p:cNvSpPr>
          <p:nvPr>
            <p:ph type="sldNum" sz="quarter" idx="5"/>
          </p:nvPr>
        </p:nvSpPr>
        <p:spPr/>
        <p:txBody>
          <a:bodyPr/>
          <a:lstStyle/>
          <a:p>
            <a:fld id="{53E11A4B-DA5F-3543-96ED-514D2C98A7B3}" type="slidenum">
              <a:rPr lang="nb-NO" smtClean="0"/>
              <a:t>5</a:t>
            </a:fld>
            <a:endParaRPr lang="nb-NO" dirty="0"/>
          </a:p>
        </p:txBody>
      </p:sp>
    </p:spTree>
    <p:extLst>
      <p:ext uri="{BB962C8B-B14F-4D97-AF65-F5344CB8AC3E}">
        <p14:creationId xmlns:p14="http://schemas.microsoft.com/office/powerpoint/2010/main" val="3081210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00" dirty="0">
                <a:effectLst/>
                <a:latin typeface="Calibri" panose="020F0502020204030204" pitchFamily="34" charset="0"/>
                <a:ea typeface="Calibri" panose="020F0502020204030204" pitchFamily="34" charset="0"/>
                <a:cs typeface="Times New Roman" panose="02020603050405020304" pitchFamily="18" charset="0"/>
              </a:rPr>
              <a:t>En egen satsing på grønn omstilling for aktører fra bygg, anlegg, eiendom og byutvikling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00" dirty="0">
                <a:effectLst/>
                <a:latin typeface="Calibri" panose="020F0502020204030204" pitchFamily="34" charset="0"/>
                <a:ea typeface="Calibri" panose="020F0502020204030204" pitchFamily="34" charset="0"/>
                <a:cs typeface="Times New Roman" panose="02020603050405020304" pitchFamily="18" charset="0"/>
              </a:rPr>
              <a:t>Her rekrutterer vi partnere nå</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00" dirty="0">
                <a:effectLst/>
                <a:latin typeface="Calibri" panose="020F0502020204030204" pitchFamily="34" charset="0"/>
                <a:ea typeface="Calibri" panose="020F0502020204030204" pitchFamily="34" charset="0"/>
                <a:cs typeface="Times New Roman" panose="02020603050405020304" pitchFamily="18" charset="0"/>
              </a:rPr>
              <a:t>Vi samler regionens bedrifter innen bygg, anlegg, eiendom og byutvikling for kompetansedeling. Vi deler informasjon om løsninger og muligheter i det grønne skiftet.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kern="100" dirty="0">
                <a:effectLst/>
                <a:latin typeface="Calibri" panose="020F0502020204030204" pitchFamily="34" charset="0"/>
                <a:ea typeface="Calibri" panose="020F0502020204030204" pitchFamily="34" charset="0"/>
                <a:cs typeface="Times New Roman" panose="02020603050405020304" pitchFamily="18" charset="0"/>
              </a:rPr>
              <a:t>Vi henter inspirasjon lokalt, nasjonalt og internasjonalt, og vi viser frem regionens entreprenører og prosjekter med høye ambisjoner for klima- og miljø. </a:t>
            </a:r>
          </a:p>
          <a:p>
            <a:endParaRPr lang="nb-NO" dirty="0"/>
          </a:p>
        </p:txBody>
      </p:sp>
      <p:sp>
        <p:nvSpPr>
          <p:cNvPr id="4" name="Plassholder for lysbildenummer 3"/>
          <p:cNvSpPr>
            <a:spLocks noGrp="1"/>
          </p:cNvSpPr>
          <p:nvPr>
            <p:ph type="sldNum" sz="quarter" idx="5"/>
          </p:nvPr>
        </p:nvSpPr>
        <p:spPr/>
        <p:txBody>
          <a:bodyPr/>
          <a:lstStyle/>
          <a:p>
            <a:fld id="{53E11A4B-DA5F-3543-96ED-514D2C98A7B3}" type="slidenum">
              <a:rPr lang="nb-NO" smtClean="0"/>
              <a:t>6</a:t>
            </a:fld>
            <a:endParaRPr lang="nb-NO"/>
          </a:p>
        </p:txBody>
      </p:sp>
    </p:spTree>
    <p:extLst>
      <p:ext uri="{BB962C8B-B14F-4D97-AF65-F5344CB8AC3E}">
        <p14:creationId xmlns:p14="http://schemas.microsoft.com/office/powerpoint/2010/main" val="296265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Ombruks-HUB Sørlandet</a:t>
            </a:r>
          </a:p>
          <a:p>
            <a:endParaRPr lang="nb-NO" dirty="0"/>
          </a:p>
          <a:p>
            <a:r>
              <a:rPr lang="nb-NO" dirty="0"/>
              <a:t>Ombruk av kontormøbler</a:t>
            </a:r>
          </a:p>
          <a:p>
            <a:r>
              <a:rPr lang="nb-NO" dirty="0"/>
              <a:t>Ombruk av byggevarer</a:t>
            </a:r>
          </a:p>
          <a:p>
            <a:endParaRPr lang="nb-NO" dirty="0"/>
          </a:p>
          <a:p>
            <a:r>
              <a:rPr lang="nb-NO" dirty="0"/>
              <a:t>Hvis noe av dette høres spennende ut, ta gjerne kontakt med oss for å få høre mer</a:t>
            </a:r>
          </a:p>
          <a:p>
            <a:r>
              <a:rPr lang="nb-NO" dirty="0"/>
              <a:t>-sjekk ut nettsiden vår</a:t>
            </a:r>
          </a:p>
          <a:p>
            <a:r>
              <a:rPr lang="nb-NO" dirty="0"/>
              <a:t>-nyhetsbrev med hva som skjer hos oss</a:t>
            </a:r>
          </a:p>
          <a:p>
            <a:endParaRPr lang="nb-NO" dirty="0"/>
          </a:p>
          <a:p>
            <a:r>
              <a:rPr lang="nb-NO" dirty="0"/>
              <a:t>Dialog med Avfall Sør, </a:t>
            </a:r>
            <a:r>
              <a:rPr lang="nb-NO" dirty="0" err="1"/>
              <a:t>Varodd</a:t>
            </a:r>
            <a:r>
              <a:rPr lang="nb-NO" dirty="0"/>
              <a:t>, Blåkors og God Driv Tore Gustav Drivenes –håper å få til en driftsavtale og få fart nå før sommeren</a:t>
            </a:r>
          </a:p>
        </p:txBody>
      </p:sp>
      <p:sp>
        <p:nvSpPr>
          <p:cNvPr id="4" name="Plassholder for lysbildenummer 3"/>
          <p:cNvSpPr>
            <a:spLocks noGrp="1"/>
          </p:cNvSpPr>
          <p:nvPr>
            <p:ph type="sldNum" sz="quarter" idx="5"/>
          </p:nvPr>
        </p:nvSpPr>
        <p:spPr/>
        <p:txBody>
          <a:bodyPr/>
          <a:lstStyle/>
          <a:p>
            <a:fld id="{53E11A4B-DA5F-3543-96ED-514D2C98A7B3}" type="slidenum">
              <a:rPr lang="nb-NO" smtClean="0"/>
              <a:t>7</a:t>
            </a:fld>
            <a:endParaRPr lang="nb-NO"/>
          </a:p>
        </p:txBody>
      </p:sp>
    </p:spTree>
    <p:extLst>
      <p:ext uri="{BB962C8B-B14F-4D97-AF65-F5344CB8AC3E}">
        <p14:creationId xmlns:p14="http://schemas.microsoft.com/office/powerpoint/2010/main" val="1646717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På programmet i dag står informasjon om EUs fjerde energimarkedspakke</a:t>
            </a:r>
          </a:p>
          <a:p>
            <a:r>
              <a:rPr lang="nb-NO" dirty="0"/>
              <a:t>Og vi skal zoome inn på en av reguleringene i denne pakken: Nemlig bygningsenergidirektivet</a:t>
            </a:r>
          </a:p>
          <a:p>
            <a:r>
              <a:rPr lang="nb-NO" dirty="0"/>
              <a:t>Først kort om bakgrunnen for direktivet:</a:t>
            </a:r>
          </a:p>
          <a:p>
            <a:endParaRPr lang="nb-NO" dirty="0"/>
          </a:p>
          <a:p>
            <a:r>
              <a:rPr lang="nb-NO" dirty="0"/>
              <a:t>European Green </a:t>
            </a:r>
            <a:r>
              <a:rPr lang="nb-NO" dirty="0" err="1"/>
              <a:t>Deal</a:t>
            </a:r>
            <a:endParaRPr lang="nb-NO" dirty="0"/>
          </a:p>
          <a:p>
            <a:r>
              <a:rPr lang="nb-NO" dirty="0"/>
              <a:t>-en rekke tiltak, støtteordninger, veiledninger, innovasjonsprogrammer og reguleringer</a:t>
            </a:r>
          </a:p>
          <a:p>
            <a:endParaRPr lang="nb-NO" dirty="0"/>
          </a:p>
          <a:p>
            <a:r>
              <a:rPr lang="nb-NO" dirty="0"/>
              <a:t>Til sammen er European Green </a:t>
            </a:r>
            <a:r>
              <a:rPr lang="nb-NO" dirty="0" err="1"/>
              <a:t>deal</a:t>
            </a:r>
            <a:r>
              <a:rPr lang="nb-NO" dirty="0"/>
              <a:t> Strategien for å nå målene om </a:t>
            </a:r>
            <a:r>
              <a:rPr lang="nb-NO" b="0" i="0" dirty="0">
                <a:solidFill>
                  <a:srgbClr val="253B3B"/>
                </a:solidFill>
                <a:effectLst/>
                <a:highlight>
                  <a:srgbClr val="FFFFFF"/>
                </a:highlight>
                <a:latin typeface="__Overpass_9107c3"/>
              </a:rPr>
              <a:t>minst 55 prosent utslippskutt innen 2030, nullutslipp i 2050</a:t>
            </a:r>
          </a:p>
          <a:p>
            <a:endParaRPr lang="nb-NO" dirty="0"/>
          </a:p>
          <a:p>
            <a:endParaRPr lang="nb-NO" dirty="0"/>
          </a:p>
        </p:txBody>
      </p:sp>
      <p:sp>
        <p:nvSpPr>
          <p:cNvPr id="4" name="Plassholder for lysbildenummer 3"/>
          <p:cNvSpPr>
            <a:spLocks noGrp="1"/>
          </p:cNvSpPr>
          <p:nvPr>
            <p:ph type="sldNum" sz="quarter" idx="5"/>
          </p:nvPr>
        </p:nvSpPr>
        <p:spPr/>
        <p:txBody>
          <a:bodyPr/>
          <a:lstStyle/>
          <a:p>
            <a:fld id="{53E11A4B-DA5F-3543-96ED-514D2C98A7B3}" type="slidenum">
              <a:rPr lang="nb-NO" smtClean="0"/>
              <a:t>8</a:t>
            </a:fld>
            <a:endParaRPr lang="nb-NO"/>
          </a:p>
        </p:txBody>
      </p:sp>
    </p:spTree>
    <p:extLst>
      <p:ext uri="{BB962C8B-B14F-4D97-AF65-F5344CB8AC3E}">
        <p14:creationId xmlns:p14="http://schemas.microsoft.com/office/powerpoint/2010/main" val="3632499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Som en del av Green </a:t>
            </a:r>
            <a:r>
              <a:rPr lang="nb-NO" dirty="0" err="1"/>
              <a:t>Deal</a:t>
            </a:r>
            <a:r>
              <a:rPr lang="nb-NO" dirty="0"/>
              <a:t> har vi </a:t>
            </a:r>
            <a:r>
              <a:rPr lang="nb-NO" dirty="0" err="1"/>
              <a:t>Fit</a:t>
            </a:r>
            <a:r>
              <a:rPr lang="nb-NO" dirty="0"/>
              <a:t> for 55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i="0" dirty="0">
                <a:solidFill>
                  <a:srgbClr val="253B3B"/>
                </a:solidFill>
                <a:effectLst/>
                <a:highlight>
                  <a:srgbClr val="FFFFFF"/>
                </a:highlight>
                <a:latin typeface="__Overpass_9107c3"/>
              </a:rPr>
              <a:t>En pakke med en rekke lovforslag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i="0" dirty="0">
                <a:solidFill>
                  <a:srgbClr val="253B3B"/>
                </a:solidFill>
                <a:effectLst/>
                <a:highlight>
                  <a:srgbClr val="FFFFFF"/>
                </a:highlight>
                <a:latin typeface="__Overpass_9107c3"/>
              </a:rPr>
              <a:t>– som navnet sier: regulering med tiltak som må til for å nå målet om 55 prosent utslippskutt innen 2030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i="0" dirty="0">
              <a:solidFill>
                <a:srgbClr val="253B3B"/>
              </a:solidFill>
              <a:effectLst/>
              <a:highlight>
                <a:srgbClr val="FFFFFF"/>
              </a:highlight>
              <a:latin typeface="__Overpass_9107c3"/>
            </a:endParaRPr>
          </a:p>
          <a:p>
            <a:r>
              <a:rPr lang="nb-NO" dirty="0"/>
              <a:t>- lover (direktiver og forordninger) på en rekke områder </a:t>
            </a:r>
          </a:p>
          <a:p>
            <a:endParaRPr lang="nb-NO" dirty="0"/>
          </a:p>
          <a:p>
            <a:r>
              <a:rPr lang="nb-NO" dirty="0"/>
              <a:t>Vi skal få høre mer om </a:t>
            </a:r>
            <a:r>
              <a:rPr lang="nb-NO" dirty="0" err="1"/>
              <a:t>taxonomien</a:t>
            </a:r>
            <a:r>
              <a:rPr lang="nb-NO" dirty="0"/>
              <a:t> fra Selmer litt senere, men nå er det </a:t>
            </a:r>
          </a:p>
        </p:txBody>
      </p:sp>
      <p:sp>
        <p:nvSpPr>
          <p:cNvPr id="4" name="Plassholder for lysbildenummer 3"/>
          <p:cNvSpPr>
            <a:spLocks noGrp="1"/>
          </p:cNvSpPr>
          <p:nvPr>
            <p:ph type="sldNum" sz="quarter" idx="5"/>
          </p:nvPr>
        </p:nvSpPr>
        <p:spPr/>
        <p:txBody>
          <a:bodyPr/>
          <a:lstStyle/>
          <a:p>
            <a:fld id="{53E11A4B-DA5F-3543-96ED-514D2C98A7B3}" type="slidenum">
              <a:rPr lang="nb-NO" smtClean="0"/>
              <a:t>9</a:t>
            </a:fld>
            <a:endParaRPr lang="nb-NO"/>
          </a:p>
        </p:txBody>
      </p:sp>
    </p:spTree>
    <p:extLst>
      <p:ext uri="{BB962C8B-B14F-4D97-AF65-F5344CB8AC3E}">
        <p14:creationId xmlns:p14="http://schemas.microsoft.com/office/powerpoint/2010/main" val="3566433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EUs energimarkedspakke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err="1"/>
              <a:t>Clean</a:t>
            </a:r>
            <a:r>
              <a:rPr lang="nb-NO" dirty="0"/>
              <a:t> Energy for all Europeans</a:t>
            </a:r>
          </a:p>
          <a:p>
            <a:endParaRPr lang="nb-NO" dirty="0"/>
          </a:p>
          <a:p>
            <a:endParaRPr lang="nb-NO" dirty="0"/>
          </a:p>
          <a:p>
            <a:pPr algn="l"/>
            <a:r>
              <a:rPr lang="nb-NO" b="0" i="0" dirty="0">
                <a:solidFill>
                  <a:srgbClr val="191919"/>
                </a:solidFill>
                <a:effectLst/>
                <a:highlight>
                  <a:srgbClr val="F6F6F6"/>
                </a:highlight>
                <a:latin typeface="Open Sans" panose="020B0606030504020204" pitchFamily="34" charset="0"/>
              </a:rPr>
              <a:t>8 lover som forbedrer og skjerper inn dagens klima- og energiregelverk</a:t>
            </a:r>
          </a:p>
          <a:p>
            <a:pPr algn="l"/>
            <a:r>
              <a:rPr lang="nb-NO" b="1" i="0" dirty="0">
                <a:solidFill>
                  <a:srgbClr val="191919"/>
                </a:solidFill>
                <a:effectLst/>
                <a:highlight>
                  <a:srgbClr val="F6F6F6"/>
                </a:highlight>
                <a:latin typeface="Open Sans" panose="020B0606030504020204" pitchFamily="34" charset="0"/>
              </a:rPr>
              <a:t>Nøkkelord: </a:t>
            </a:r>
          </a:p>
          <a:p>
            <a:pPr algn="l"/>
            <a:r>
              <a:rPr lang="nb-NO" b="1" i="0" dirty="0">
                <a:solidFill>
                  <a:srgbClr val="191919"/>
                </a:solidFill>
                <a:effectLst/>
                <a:highlight>
                  <a:srgbClr val="F6F6F6"/>
                </a:highlight>
                <a:latin typeface="Open Sans" panose="020B0606030504020204" pitchFamily="34" charset="0"/>
              </a:rPr>
              <a:t>Utbygging og tilgang på fornybar kraft </a:t>
            </a:r>
          </a:p>
          <a:p>
            <a:pPr algn="l"/>
            <a:r>
              <a:rPr lang="nb-NO" b="1" i="0" dirty="0">
                <a:solidFill>
                  <a:srgbClr val="191919"/>
                </a:solidFill>
                <a:effectLst/>
                <a:highlight>
                  <a:srgbClr val="F6F6F6"/>
                </a:highlight>
                <a:latin typeface="Open Sans" panose="020B0606030504020204" pitchFamily="34" charset="0"/>
              </a:rPr>
              <a:t>Energieffektivisering</a:t>
            </a:r>
          </a:p>
          <a:p>
            <a:pPr algn="l"/>
            <a:endParaRPr lang="nb-NO" b="1" i="0" dirty="0">
              <a:solidFill>
                <a:srgbClr val="191919"/>
              </a:solidFill>
              <a:effectLst/>
              <a:highlight>
                <a:srgbClr val="F6F6F6"/>
              </a:highlight>
              <a:latin typeface="Open Sans" panose="020B0606030504020204" pitchFamily="34" charset="0"/>
            </a:endParaRPr>
          </a:p>
          <a:p>
            <a:pPr algn="l"/>
            <a:endParaRPr lang="nb-NO" b="0" i="0" dirty="0">
              <a:solidFill>
                <a:srgbClr val="191919"/>
              </a:solidFill>
              <a:effectLst/>
              <a:highlight>
                <a:srgbClr val="F6F6F6"/>
              </a:highlight>
              <a:latin typeface="Open Sans" panose="020B0606030504020204" pitchFamily="34" charset="0"/>
            </a:endParaRPr>
          </a:p>
          <a:p>
            <a:endParaRPr lang="nb-NO" dirty="0"/>
          </a:p>
        </p:txBody>
      </p:sp>
      <p:sp>
        <p:nvSpPr>
          <p:cNvPr id="4" name="Plassholder for lysbildenummer 3"/>
          <p:cNvSpPr>
            <a:spLocks noGrp="1"/>
          </p:cNvSpPr>
          <p:nvPr>
            <p:ph type="sldNum" sz="quarter" idx="5"/>
          </p:nvPr>
        </p:nvSpPr>
        <p:spPr/>
        <p:txBody>
          <a:bodyPr/>
          <a:lstStyle/>
          <a:p>
            <a:fld id="{53E11A4B-DA5F-3543-96ED-514D2C98A7B3}" type="slidenum">
              <a:rPr lang="nb-NO" smtClean="0"/>
              <a:t>10</a:t>
            </a:fld>
            <a:endParaRPr lang="nb-NO"/>
          </a:p>
        </p:txBody>
      </p:sp>
    </p:spTree>
    <p:extLst>
      <p:ext uri="{BB962C8B-B14F-4D97-AF65-F5344CB8AC3E}">
        <p14:creationId xmlns:p14="http://schemas.microsoft.com/office/powerpoint/2010/main" val="3977523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91D9A9-5F33-69C5-D454-3FCBD63B280C}"/>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BEBE0D2-D1DF-1B43-183E-C7A75AB4F9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D87DD9CF-EE45-74F1-492C-A5E4A79C8F5C}"/>
              </a:ext>
            </a:extLst>
          </p:cNvPr>
          <p:cNvSpPr>
            <a:spLocks noGrp="1"/>
          </p:cNvSpPr>
          <p:nvPr>
            <p:ph type="dt" sz="half" idx="10"/>
          </p:nvPr>
        </p:nvSpPr>
        <p:spPr/>
        <p:txBody>
          <a:bodyPr/>
          <a:lstStyle/>
          <a:p>
            <a:fld id="{AF2EA84F-A13C-4041-9FB5-51730A6025A0}" type="datetimeFigureOut">
              <a:rPr lang="nb-NO" smtClean="0"/>
              <a:t>18.04.2024</a:t>
            </a:fld>
            <a:endParaRPr lang="nb-NO"/>
          </a:p>
        </p:txBody>
      </p:sp>
      <p:sp>
        <p:nvSpPr>
          <p:cNvPr id="5" name="Plassholder for bunntekst 4">
            <a:extLst>
              <a:ext uri="{FF2B5EF4-FFF2-40B4-BE49-F238E27FC236}">
                <a16:creationId xmlns:a16="http://schemas.microsoft.com/office/drawing/2014/main" id="{C8D58064-4D86-55E1-D6B4-A987D352374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EE6378A-B558-8086-3C7A-F5270A334BFA}"/>
              </a:ext>
            </a:extLst>
          </p:cNvPr>
          <p:cNvSpPr>
            <a:spLocks noGrp="1"/>
          </p:cNvSpPr>
          <p:nvPr>
            <p:ph type="sldNum" sz="quarter" idx="12"/>
          </p:nvPr>
        </p:nvSpPr>
        <p:spPr/>
        <p:txBody>
          <a:bodyPr/>
          <a:lstStyle/>
          <a:p>
            <a:fld id="{CA656863-4A99-CC48-AC58-1475D9E390E0}" type="slidenum">
              <a:rPr lang="nb-NO" smtClean="0"/>
              <a:t>‹#›</a:t>
            </a:fld>
            <a:endParaRPr lang="nb-NO"/>
          </a:p>
        </p:txBody>
      </p:sp>
    </p:spTree>
    <p:extLst>
      <p:ext uri="{BB962C8B-B14F-4D97-AF65-F5344CB8AC3E}">
        <p14:creationId xmlns:p14="http://schemas.microsoft.com/office/powerpoint/2010/main" val="601509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9B59DC-3753-3957-2961-A64D71CFD739}"/>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F5F74348-CD22-3981-A38E-3F83A6B308BB}"/>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9DA7F61-F0B5-BFB9-D9AA-BE733143A8DB}"/>
              </a:ext>
            </a:extLst>
          </p:cNvPr>
          <p:cNvSpPr>
            <a:spLocks noGrp="1"/>
          </p:cNvSpPr>
          <p:nvPr>
            <p:ph type="dt" sz="half" idx="10"/>
          </p:nvPr>
        </p:nvSpPr>
        <p:spPr/>
        <p:txBody>
          <a:bodyPr/>
          <a:lstStyle/>
          <a:p>
            <a:fld id="{AF2EA84F-A13C-4041-9FB5-51730A6025A0}" type="datetimeFigureOut">
              <a:rPr lang="nb-NO" smtClean="0"/>
              <a:t>18.04.2024</a:t>
            </a:fld>
            <a:endParaRPr lang="nb-NO"/>
          </a:p>
        </p:txBody>
      </p:sp>
      <p:sp>
        <p:nvSpPr>
          <p:cNvPr id="5" name="Plassholder for bunntekst 4">
            <a:extLst>
              <a:ext uri="{FF2B5EF4-FFF2-40B4-BE49-F238E27FC236}">
                <a16:creationId xmlns:a16="http://schemas.microsoft.com/office/drawing/2014/main" id="{2B397CC7-D8B9-6387-FC18-37F8D4A6A6D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14ABDE4-1E59-4E5C-AC9B-64BD10F3EF60}"/>
              </a:ext>
            </a:extLst>
          </p:cNvPr>
          <p:cNvSpPr>
            <a:spLocks noGrp="1"/>
          </p:cNvSpPr>
          <p:nvPr>
            <p:ph type="sldNum" sz="quarter" idx="12"/>
          </p:nvPr>
        </p:nvSpPr>
        <p:spPr/>
        <p:txBody>
          <a:bodyPr/>
          <a:lstStyle/>
          <a:p>
            <a:fld id="{CA656863-4A99-CC48-AC58-1475D9E390E0}" type="slidenum">
              <a:rPr lang="nb-NO" smtClean="0"/>
              <a:t>‹#›</a:t>
            </a:fld>
            <a:endParaRPr lang="nb-NO"/>
          </a:p>
        </p:txBody>
      </p:sp>
    </p:spTree>
    <p:extLst>
      <p:ext uri="{BB962C8B-B14F-4D97-AF65-F5344CB8AC3E}">
        <p14:creationId xmlns:p14="http://schemas.microsoft.com/office/powerpoint/2010/main" val="2023063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C6C1B9FE-6C1C-E593-60C1-E3C5F33FE448}"/>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1A692503-3683-DF22-6072-98F4FA8601E0}"/>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E8AD04D-C033-053F-7416-D984347BBA4F}"/>
              </a:ext>
            </a:extLst>
          </p:cNvPr>
          <p:cNvSpPr>
            <a:spLocks noGrp="1"/>
          </p:cNvSpPr>
          <p:nvPr>
            <p:ph type="dt" sz="half" idx="10"/>
          </p:nvPr>
        </p:nvSpPr>
        <p:spPr/>
        <p:txBody>
          <a:bodyPr/>
          <a:lstStyle/>
          <a:p>
            <a:fld id="{AF2EA84F-A13C-4041-9FB5-51730A6025A0}" type="datetimeFigureOut">
              <a:rPr lang="nb-NO" smtClean="0"/>
              <a:t>18.04.2024</a:t>
            </a:fld>
            <a:endParaRPr lang="nb-NO"/>
          </a:p>
        </p:txBody>
      </p:sp>
      <p:sp>
        <p:nvSpPr>
          <p:cNvPr id="5" name="Plassholder for bunntekst 4">
            <a:extLst>
              <a:ext uri="{FF2B5EF4-FFF2-40B4-BE49-F238E27FC236}">
                <a16:creationId xmlns:a16="http://schemas.microsoft.com/office/drawing/2014/main" id="{23231414-548A-1202-0BA6-4DB385412B6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218003D-66C0-86CD-3319-9D17CFCA6739}"/>
              </a:ext>
            </a:extLst>
          </p:cNvPr>
          <p:cNvSpPr>
            <a:spLocks noGrp="1"/>
          </p:cNvSpPr>
          <p:nvPr>
            <p:ph type="sldNum" sz="quarter" idx="12"/>
          </p:nvPr>
        </p:nvSpPr>
        <p:spPr/>
        <p:txBody>
          <a:bodyPr/>
          <a:lstStyle/>
          <a:p>
            <a:fld id="{CA656863-4A99-CC48-AC58-1475D9E390E0}" type="slidenum">
              <a:rPr lang="nb-NO" smtClean="0"/>
              <a:t>‹#›</a:t>
            </a:fld>
            <a:endParaRPr lang="nb-NO"/>
          </a:p>
        </p:txBody>
      </p:sp>
    </p:spTree>
    <p:extLst>
      <p:ext uri="{BB962C8B-B14F-4D97-AF65-F5344CB8AC3E}">
        <p14:creationId xmlns:p14="http://schemas.microsoft.com/office/powerpoint/2010/main" val="651545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294A34-4974-0A90-FC1B-D68E1A88527A}"/>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5589DDB-D70A-7A54-A01F-78C7F16A868B}"/>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0614D18-FC37-346A-CC83-CE838438AA2C}"/>
              </a:ext>
            </a:extLst>
          </p:cNvPr>
          <p:cNvSpPr>
            <a:spLocks noGrp="1"/>
          </p:cNvSpPr>
          <p:nvPr>
            <p:ph type="dt" sz="half" idx="10"/>
          </p:nvPr>
        </p:nvSpPr>
        <p:spPr/>
        <p:txBody>
          <a:bodyPr/>
          <a:lstStyle/>
          <a:p>
            <a:fld id="{AF2EA84F-A13C-4041-9FB5-51730A6025A0}" type="datetimeFigureOut">
              <a:rPr lang="nb-NO" smtClean="0"/>
              <a:t>18.04.2024</a:t>
            </a:fld>
            <a:endParaRPr lang="nb-NO"/>
          </a:p>
        </p:txBody>
      </p:sp>
      <p:sp>
        <p:nvSpPr>
          <p:cNvPr id="5" name="Plassholder for bunntekst 4">
            <a:extLst>
              <a:ext uri="{FF2B5EF4-FFF2-40B4-BE49-F238E27FC236}">
                <a16:creationId xmlns:a16="http://schemas.microsoft.com/office/drawing/2014/main" id="{E1C7D920-1DBB-6C60-9410-DEEAA192EF6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336E8FC-AA50-0DCE-1EA1-98C12C51E68A}"/>
              </a:ext>
            </a:extLst>
          </p:cNvPr>
          <p:cNvSpPr>
            <a:spLocks noGrp="1"/>
          </p:cNvSpPr>
          <p:nvPr>
            <p:ph type="sldNum" sz="quarter" idx="12"/>
          </p:nvPr>
        </p:nvSpPr>
        <p:spPr/>
        <p:txBody>
          <a:bodyPr/>
          <a:lstStyle/>
          <a:p>
            <a:fld id="{CA656863-4A99-CC48-AC58-1475D9E390E0}" type="slidenum">
              <a:rPr lang="nb-NO" smtClean="0"/>
              <a:t>‹#›</a:t>
            </a:fld>
            <a:endParaRPr lang="nb-NO"/>
          </a:p>
        </p:txBody>
      </p:sp>
    </p:spTree>
    <p:extLst>
      <p:ext uri="{BB962C8B-B14F-4D97-AF65-F5344CB8AC3E}">
        <p14:creationId xmlns:p14="http://schemas.microsoft.com/office/powerpoint/2010/main" val="1925033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B3D83C-F752-20CD-7B9F-D988457C925B}"/>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D809E391-9D06-5B99-BECD-8D4A3E17A7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74AEB5AF-8BD6-1484-6EBB-EB4B02F710BD}"/>
              </a:ext>
            </a:extLst>
          </p:cNvPr>
          <p:cNvSpPr>
            <a:spLocks noGrp="1"/>
          </p:cNvSpPr>
          <p:nvPr>
            <p:ph type="dt" sz="half" idx="10"/>
          </p:nvPr>
        </p:nvSpPr>
        <p:spPr/>
        <p:txBody>
          <a:bodyPr/>
          <a:lstStyle/>
          <a:p>
            <a:fld id="{AF2EA84F-A13C-4041-9FB5-51730A6025A0}" type="datetimeFigureOut">
              <a:rPr lang="nb-NO" smtClean="0"/>
              <a:t>18.04.2024</a:t>
            </a:fld>
            <a:endParaRPr lang="nb-NO"/>
          </a:p>
        </p:txBody>
      </p:sp>
      <p:sp>
        <p:nvSpPr>
          <p:cNvPr id="5" name="Plassholder for bunntekst 4">
            <a:extLst>
              <a:ext uri="{FF2B5EF4-FFF2-40B4-BE49-F238E27FC236}">
                <a16:creationId xmlns:a16="http://schemas.microsoft.com/office/drawing/2014/main" id="{44BEF485-BE37-3E50-B805-19D95878B6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7BECA4-7004-BD4E-4856-0D412ED0A909}"/>
              </a:ext>
            </a:extLst>
          </p:cNvPr>
          <p:cNvSpPr>
            <a:spLocks noGrp="1"/>
          </p:cNvSpPr>
          <p:nvPr>
            <p:ph type="sldNum" sz="quarter" idx="12"/>
          </p:nvPr>
        </p:nvSpPr>
        <p:spPr/>
        <p:txBody>
          <a:bodyPr/>
          <a:lstStyle/>
          <a:p>
            <a:fld id="{CA656863-4A99-CC48-AC58-1475D9E390E0}" type="slidenum">
              <a:rPr lang="nb-NO" smtClean="0"/>
              <a:t>‹#›</a:t>
            </a:fld>
            <a:endParaRPr lang="nb-NO"/>
          </a:p>
        </p:txBody>
      </p:sp>
    </p:spTree>
    <p:extLst>
      <p:ext uri="{BB962C8B-B14F-4D97-AF65-F5344CB8AC3E}">
        <p14:creationId xmlns:p14="http://schemas.microsoft.com/office/powerpoint/2010/main" val="2318849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23C905-C842-B1E9-1B5B-D9960A4AA956}"/>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5C34E95-8207-B6AF-BF32-B531CD16FDE9}"/>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5AB20008-BDD5-AD41-1F38-C6E0163EF2C9}"/>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B6832A35-D857-F4C9-1261-E33159FF853B}"/>
              </a:ext>
            </a:extLst>
          </p:cNvPr>
          <p:cNvSpPr>
            <a:spLocks noGrp="1"/>
          </p:cNvSpPr>
          <p:nvPr>
            <p:ph type="dt" sz="half" idx="10"/>
          </p:nvPr>
        </p:nvSpPr>
        <p:spPr/>
        <p:txBody>
          <a:bodyPr/>
          <a:lstStyle/>
          <a:p>
            <a:fld id="{AF2EA84F-A13C-4041-9FB5-51730A6025A0}" type="datetimeFigureOut">
              <a:rPr lang="nb-NO" smtClean="0"/>
              <a:t>18.04.2024</a:t>
            </a:fld>
            <a:endParaRPr lang="nb-NO"/>
          </a:p>
        </p:txBody>
      </p:sp>
      <p:sp>
        <p:nvSpPr>
          <p:cNvPr id="6" name="Plassholder for bunntekst 5">
            <a:extLst>
              <a:ext uri="{FF2B5EF4-FFF2-40B4-BE49-F238E27FC236}">
                <a16:creationId xmlns:a16="http://schemas.microsoft.com/office/drawing/2014/main" id="{EDB84417-1542-94AF-87EC-45821026763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D82B709-9354-D468-432D-876E74F8B359}"/>
              </a:ext>
            </a:extLst>
          </p:cNvPr>
          <p:cNvSpPr>
            <a:spLocks noGrp="1"/>
          </p:cNvSpPr>
          <p:nvPr>
            <p:ph type="sldNum" sz="quarter" idx="12"/>
          </p:nvPr>
        </p:nvSpPr>
        <p:spPr/>
        <p:txBody>
          <a:bodyPr/>
          <a:lstStyle/>
          <a:p>
            <a:fld id="{CA656863-4A99-CC48-AC58-1475D9E390E0}" type="slidenum">
              <a:rPr lang="nb-NO" smtClean="0"/>
              <a:t>‹#›</a:t>
            </a:fld>
            <a:endParaRPr lang="nb-NO"/>
          </a:p>
        </p:txBody>
      </p:sp>
    </p:spTree>
    <p:extLst>
      <p:ext uri="{BB962C8B-B14F-4D97-AF65-F5344CB8AC3E}">
        <p14:creationId xmlns:p14="http://schemas.microsoft.com/office/powerpoint/2010/main" val="2826255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F87B8E-1F9A-1D25-EDD5-B698B12B38BF}"/>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8519DBCF-83BE-2DD0-52E3-8CEFA0B4D8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7AF95F29-75DF-F5AC-4158-37F9922BB80A}"/>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5103DFBD-F59E-6B47-DEBB-3164DFB4FC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73D3388B-A64B-EC8F-7BAF-9BC4A68484D0}"/>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B7E0FAD9-7267-78A8-0B39-113D51B9402A}"/>
              </a:ext>
            </a:extLst>
          </p:cNvPr>
          <p:cNvSpPr>
            <a:spLocks noGrp="1"/>
          </p:cNvSpPr>
          <p:nvPr>
            <p:ph type="dt" sz="half" idx="10"/>
          </p:nvPr>
        </p:nvSpPr>
        <p:spPr/>
        <p:txBody>
          <a:bodyPr/>
          <a:lstStyle/>
          <a:p>
            <a:fld id="{AF2EA84F-A13C-4041-9FB5-51730A6025A0}" type="datetimeFigureOut">
              <a:rPr lang="nb-NO" smtClean="0"/>
              <a:t>18.04.2024</a:t>
            </a:fld>
            <a:endParaRPr lang="nb-NO"/>
          </a:p>
        </p:txBody>
      </p:sp>
      <p:sp>
        <p:nvSpPr>
          <p:cNvPr id="8" name="Plassholder for bunntekst 7">
            <a:extLst>
              <a:ext uri="{FF2B5EF4-FFF2-40B4-BE49-F238E27FC236}">
                <a16:creationId xmlns:a16="http://schemas.microsoft.com/office/drawing/2014/main" id="{13ABC902-233B-52D8-42B5-28A258908FC6}"/>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873B3491-CF67-C78E-D9B9-0BF67D8F51A3}"/>
              </a:ext>
            </a:extLst>
          </p:cNvPr>
          <p:cNvSpPr>
            <a:spLocks noGrp="1"/>
          </p:cNvSpPr>
          <p:nvPr>
            <p:ph type="sldNum" sz="quarter" idx="12"/>
          </p:nvPr>
        </p:nvSpPr>
        <p:spPr/>
        <p:txBody>
          <a:bodyPr/>
          <a:lstStyle/>
          <a:p>
            <a:fld id="{CA656863-4A99-CC48-AC58-1475D9E390E0}" type="slidenum">
              <a:rPr lang="nb-NO" smtClean="0"/>
              <a:t>‹#›</a:t>
            </a:fld>
            <a:endParaRPr lang="nb-NO"/>
          </a:p>
        </p:txBody>
      </p:sp>
    </p:spTree>
    <p:extLst>
      <p:ext uri="{BB962C8B-B14F-4D97-AF65-F5344CB8AC3E}">
        <p14:creationId xmlns:p14="http://schemas.microsoft.com/office/powerpoint/2010/main" val="3281764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26D33E-0C48-7120-9D35-39942A78B113}"/>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E891371E-8B4F-EE7B-B367-6F5583BD37E7}"/>
              </a:ext>
            </a:extLst>
          </p:cNvPr>
          <p:cNvSpPr>
            <a:spLocks noGrp="1"/>
          </p:cNvSpPr>
          <p:nvPr>
            <p:ph type="dt" sz="half" idx="10"/>
          </p:nvPr>
        </p:nvSpPr>
        <p:spPr/>
        <p:txBody>
          <a:bodyPr/>
          <a:lstStyle/>
          <a:p>
            <a:fld id="{AF2EA84F-A13C-4041-9FB5-51730A6025A0}" type="datetimeFigureOut">
              <a:rPr lang="nb-NO" smtClean="0"/>
              <a:t>18.04.2024</a:t>
            </a:fld>
            <a:endParaRPr lang="nb-NO"/>
          </a:p>
        </p:txBody>
      </p:sp>
      <p:sp>
        <p:nvSpPr>
          <p:cNvPr id="4" name="Plassholder for bunntekst 3">
            <a:extLst>
              <a:ext uri="{FF2B5EF4-FFF2-40B4-BE49-F238E27FC236}">
                <a16:creationId xmlns:a16="http://schemas.microsoft.com/office/drawing/2014/main" id="{3F03D058-91B9-1CE4-6F21-B2B305D0CF5C}"/>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1DA6A8B9-B6A4-0EFF-D11F-6277B8824B38}"/>
              </a:ext>
            </a:extLst>
          </p:cNvPr>
          <p:cNvSpPr>
            <a:spLocks noGrp="1"/>
          </p:cNvSpPr>
          <p:nvPr>
            <p:ph type="sldNum" sz="quarter" idx="12"/>
          </p:nvPr>
        </p:nvSpPr>
        <p:spPr/>
        <p:txBody>
          <a:bodyPr/>
          <a:lstStyle/>
          <a:p>
            <a:fld id="{CA656863-4A99-CC48-AC58-1475D9E390E0}" type="slidenum">
              <a:rPr lang="nb-NO" smtClean="0"/>
              <a:t>‹#›</a:t>
            </a:fld>
            <a:endParaRPr lang="nb-NO"/>
          </a:p>
        </p:txBody>
      </p:sp>
    </p:spTree>
    <p:extLst>
      <p:ext uri="{BB962C8B-B14F-4D97-AF65-F5344CB8AC3E}">
        <p14:creationId xmlns:p14="http://schemas.microsoft.com/office/powerpoint/2010/main" val="733659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8F331804-5A40-4FC3-3768-FB637308834A}"/>
              </a:ext>
            </a:extLst>
          </p:cNvPr>
          <p:cNvSpPr>
            <a:spLocks noGrp="1"/>
          </p:cNvSpPr>
          <p:nvPr>
            <p:ph type="dt" sz="half" idx="10"/>
          </p:nvPr>
        </p:nvSpPr>
        <p:spPr/>
        <p:txBody>
          <a:bodyPr/>
          <a:lstStyle/>
          <a:p>
            <a:fld id="{AF2EA84F-A13C-4041-9FB5-51730A6025A0}" type="datetimeFigureOut">
              <a:rPr lang="nb-NO" smtClean="0"/>
              <a:t>18.04.2024</a:t>
            </a:fld>
            <a:endParaRPr lang="nb-NO"/>
          </a:p>
        </p:txBody>
      </p:sp>
      <p:sp>
        <p:nvSpPr>
          <p:cNvPr id="3" name="Plassholder for bunntekst 2">
            <a:extLst>
              <a:ext uri="{FF2B5EF4-FFF2-40B4-BE49-F238E27FC236}">
                <a16:creationId xmlns:a16="http://schemas.microsoft.com/office/drawing/2014/main" id="{3BAA160E-BA94-10F1-734B-38BFD61D5C02}"/>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E08E5AF9-EC33-D55A-4C32-BC86D3C0FEC2}"/>
              </a:ext>
            </a:extLst>
          </p:cNvPr>
          <p:cNvSpPr>
            <a:spLocks noGrp="1"/>
          </p:cNvSpPr>
          <p:nvPr>
            <p:ph type="sldNum" sz="quarter" idx="12"/>
          </p:nvPr>
        </p:nvSpPr>
        <p:spPr/>
        <p:txBody>
          <a:bodyPr/>
          <a:lstStyle/>
          <a:p>
            <a:fld id="{CA656863-4A99-CC48-AC58-1475D9E390E0}" type="slidenum">
              <a:rPr lang="nb-NO" smtClean="0"/>
              <a:t>‹#›</a:t>
            </a:fld>
            <a:endParaRPr lang="nb-NO"/>
          </a:p>
        </p:txBody>
      </p:sp>
    </p:spTree>
    <p:extLst>
      <p:ext uri="{BB962C8B-B14F-4D97-AF65-F5344CB8AC3E}">
        <p14:creationId xmlns:p14="http://schemas.microsoft.com/office/powerpoint/2010/main" val="3776546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8BE65D0-97C0-78A9-18AE-85CC5CCD01AB}"/>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E172DC30-1386-EE34-8294-33E49CA26B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9E49B8A8-7049-65C5-35F5-1A706FD489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607D98EC-D6DD-BAA2-A14F-8F2B7C34C63C}"/>
              </a:ext>
            </a:extLst>
          </p:cNvPr>
          <p:cNvSpPr>
            <a:spLocks noGrp="1"/>
          </p:cNvSpPr>
          <p:nvPr>
            <p:ph type="dt" sz="half" idx="10"/>
          </p:nvPr>
        </p:nvSpPr>
        <p:spPr/>
        <p:txBody>
          <a:bodyPr/>
          <a:lstStyle/>
          <a:p>
            <a:fld id="{AF2EA84F-A13C-4041-9FB5-51730A6025A0}" type="datetimeFigureOut">
              <a:rPr lang="nb-NO" smtClean="0"/>
              <a:t>18.04.2024</a:t>
            </a:fld>
            <a:endParaRPr lang="nb-NO"/>
          </a:p>
        </p:txBody>
      </p:sp>
      <p:sp>
        <p:nvSpPr>
          <p:cNvPr id="6" name="Plassholder for bunntekst 5">
            <a:extLst>
              <a:ext uri="{FF2B5EF4-FFF2-40B4-BE49-F238E27FC236}">
                <a16:creationId xmlns:a16="http://schemas.microsoft.com/office/drawing/2014/main" id="{DAF8B579-B873-CB23-661E-176BD2A34A7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840AE37-0C42-D274-68DA-97E79BAA5E41}"/>
              </a:ext>
            </a:extLst>
          </p:cNvPr>
          <p:cNvSpPr>
            <a:spLocks noGrp="1"/>
          </p:cNvSpPr>
          <p:nvPr>
            <p:ph type="sldNum" sz="quarter" idx="12"/>
          </p:nvPr>
        </p:nvSpPr>
        <p:spPr/>
        <p:txBody>
          <a:bodyPr/>
          <a:lstStyle/>
          <a:p>
            <a:fld id="{CA656863-4A99-CC48-AC58-1475D9E390E0}" type="slidenum">
              <a:rPr lang="nb-NO" smtClean="0"/>
              <a:t>‹#›</a:t>
            </a:fld>
            <a:endParaRPr lang="nb-NO"/>
          </a:p>
        </p:txBody>
      </p:sp>
    </p:spTree>
    <p:extLst>
      <p:ext uri="{BB962C8B-B14F-4D97-AF65-F5344CB8AC3E}">
        <p14:creationId xmlns:p14="http://schemas.microsoft.com/office/powerpoint/2010/main" val="4143470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589D47-3994-0C21-ECDF-64523F7AFBDF}"/>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4416E158-AA0B-3071-ACF1-6261E5B2A5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981D4F60-D418-77BA-1ADF-93D1A6C5CA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F5744A90-4D2F-A939-D2A8-BE45E3425A11}"/>
              </a:ext>
            </a:extLst>
          </p:cNvPr>
          <p:cNvSpPr>
            <a:spLocks noGrp="1"/>
          </p:cNvSpPr>
          <p:nvPr>
            <p:ph type="dt" sz="half" idx="10"/>
          </p:nvPr>
        </p:nvSpPr>
        <p:spPr/>
        <p:txBody>
          <a:bodyPr/>
          <a:lstStyle/>
          <a:p>
            <a:fld id="{AF2EA84F-A13C-4041-9FB5-51730A6025A0}" type="datetimeFigureOut">
              <a:rPr lang="nb-NO" smtClean="0"/>
              <a:t>18.04.2024</a:t>
            </a:fld>
            <a:endParaRPr lang="nb-NO"/>
          </a:p>
        </p:txBody>
      </p:sp>
      <p:sp>
        <p:nvSpPr>
          <p:cNvPr id="6" name="Plassholder for bunntekst 5">
            <a:extLst>
              <a:ext uri="{FF2B5EF4-FFF2-40B4-BE49-F238E27FC236}">
                <a16:creationId xmlns:a16="http://schemas.microsoft.com/office/drawing/2014/main" id="{65EAF3B9-44C9-9A06-4417-6D14C42CBAC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56C123B6-30E4-42A9-D24D-BD253DFED345}"/>
              </a:ext>
            </a:extLst>
          </p:cNvPr>
          <p:cNvSpPr>
            <a:spLocks noGrp="1"/>
          </p:cNvSpPr>
          <p:nvPr>
            <p:ph type="sldNum" sz="quarter" idx="12"/>
          </p:nvPr>
        </p:nvSpPr>
        <p:spPr/>
        <p:txBody>
          <a:bodyPr/>
          <a:lstStyle/>
          <a:p>
            <a:fld id="{CA656863-4A99-CC48-AC58-1475D9E390E0}" type="slidenum">
              <a:rPr lang="nb-NO" smtClean="0"/>
              <a:t>‹#›</a:t>
            </a:fld>
            <a:endParaRPr lang="nb-NO"/>
          </a:p>
        </p:txBody>
      </p:sp>
    </p:spTree>
    <p:extLst>
      <p:ext uri="{BB962C8B-B14F-4D97-AF65-F5344CB8AC3E}">
        <p14:creationId xmlns:p14="http://schemas.microsoft.com/office/powerpoint/2010/main" val="4195444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12B5A28-92D5-E90A-E19E-2BFEACF48C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8DE45B19-BC51-DF1B-76A7-58951F7F68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8298A00-39A1-9A55-A3B7-D1134D8C3B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EA84F-A13C-4041-9FB5-51730A6025A0}" type="datetimeFigureOut">
              <a:rPr lang="nb-NO" smtClean="0"/>
              <a:t>18.04.2024</a:t>
            </a:fld>
            <a:endParaRPr lang="nb-NO"/>
          </a:p>
        </p:txBody>
      </p:sp>
      <p:sp>
        <p:nvSpPr>
          <p:cNvPr id="5" name="Plassholder for bunntekst 4">
            <a:extLst>
              <a:ext uri="{FF2B5EF4-FFF2-40B4-BE49-F238E27FC236}">
                <a16:creationId xmlns:a16="http://schemas.microsoft.com/office/drawing/2014/main" id="{02D7045C-28F5-D134-A596-64B540C68F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3A5708D6-4265-22FF-87BC-949B86625B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656863-4A99-CC48-AC58-1475D9E390E0}" type="slidenum">
              <a:rPr lang="nb-NO" smtClean="0"/>
              <a:t>‹#›</a:t>
            </a:fld>
            <a:endParaRPr lang="nb-NO"/>
          </a:p>
        </p:txBody>
      </p:sp>
    </p:spTree>
    <p:extLst>
      <p:ext uri="{BB962C8B-B14F-4D97-AF65-F5344CB8AC3E}">
        <p14:creationId xmlns:p14="http://schemas.microsoft.com/office/powerpoint/2010/main" val="3552787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240417-energi">
            <a:extLst>
              <a:ext uri="{FF2B5EF4-FFF2-40B4-BE49-F238E27FC236}">
                <a16:creationId xmlns:a16="http://schemas.microsoft.com/office/drawing/2014/main" id="{F502D246-B2E7-D0F1-026B-B8DF66750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770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254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1" name="Bilde 10">
            <a:extLst>
              <a:ext uri="{FF2B5EF4-FFF2-40B4-BE49-F238E27FC236}">
                <a16:creationId xmlns:a16="http://schemas.microsoft.com/office/drawing/2014/main" id="{8D6FCC42-45B9-44BB-DF6A-E00EF902A9A1}"/>
              </a:ext>
            </a:extLst>
          </p:cNvPr>
          <p:cNvPicPr>
            <a:picLocks noChangeAspect="1"/>
          </p:cNvPicPr>
          <p:nvPr/>
        </p:nvPicPr>
        <p:blipFill>
          <a:blip r:embed="rId3"/>
          <a:stretch>
            <a:fillRect/>
          </a:stretch>
        </p:blipFill>
        <p:spPr>
          <a:xfrm>
            <a:off x="4099675" y="1531710"/>
            <a:ext cx="6256429" cy="3794580"/>
          </a:xfrm>
          <a:prstGeom prst="rect">
            <a:avLst/>
          </a:prstGeom>
        </p:spPr>
      </p:pic>
    </p:spTree>
    <p:extLst>
      <p:ext uri="{BB962C8B-B14F-4D97-AF65-F5344CB8AC3E}">
        <p14:creationId xmlns:p14="http://schemas.microsoft.com/office/powerpoint/2010/main" val="1984781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4EE06D7-640C-FEA2-8F3B-1E1E28F39E2D}"/>
              </a:ext>
            </a:extLst>
          </p:cNvPr>
          <p:cNvPicPr>
            <a:picLocks noChangeAspect="1"/>
          </p:cNvPicPr>
          <p:nvPr/>
        </p:nvPicPr>
        <p:blipFill>
          <a:blip r:embed="rId3"/>
          <a:stretch>
            <a:fillRect/>
          </a:stretch>
        </p:blipFill>
        <p:spPr>
          <a:xfrm>
            <a:off x="2724172" y="2867385"/>
            <a:ext cx="8231175" cy="561615"/>
          </a:xfrm>
          <a:prstGeom prst="rect">
            <a:avLst/>
          </a:prstGeom>
        </p:spPr>
      </p:pic>
    </p:spTree>
    <p:extLst>
      <p:ext uri="{BB962C8B-B14F-4D97-AF65-F5344CB8AC3E}">
        <p14:creationId xmlns:p14="http://schemas.microsoft.com/office/powerpoint/2010/main" val="3809912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358278DE-FEC8-72A4-8660-8E034586B0A6}"/>
              </a:ext>
            </a:extLst>
          </p:cNvPr>
          <p:cNvSpPr txBox="1"/>
          <p:nvPr/>
        </p:nvSpPr>
        <p:spPr>
          <a:xfrm>
            <a:off x="1812757" y="1536174"/>
            <a:ext cx="8566485" cy="3785652"/>
          </a:xfrm>
          <a:prstGeom prst="rect">
            <a:avLst/>
          </a:prstGeom>
          <a:noFill/>
        </p:spPr>
        <p:txBody>
          <a:bodyPr wrap="square">
            <a:spAutoFit/>
          </a:bodyPr>
          <a:lstStyle/>
          <a:p>
            <a:pPr algn="ctr"/>
            <a:r>
              <a:rPr lang="nb-NO" sz="2800" b="1" dirty="0"/>
              <a:t>A </a:t>
            </a:r>
            <a:r>
              <a:rPr lang="nb-NO" sz="2800" b="1" dirty="0" err="1"/>
              <a:t>Renovation</a:t>
            </a:r>
            <a:r>
              <a:rPr lang="nb-NO" sz="2800" b="1" dirty="0"/>
              <a:t> </a:t>
            </a:r>
            <a:r>
              <a:rPr lang="nb-NO" sz="2800" b="1" dirty="0" err="1"/>
              <a:t>Wave</a:t>
            </a:r>
            <a:r>
              <a:rPr lang="nb-NO" sz="2800" b="1" dirty="0"/>
              <a:t> for Europe </a:t>
            </a:r>
          </a:p>
          <a:p>
            <a:pPr algn="ctr"/>
            <a:r>
              <a:rPr lang="nb-NO" sz="2800" dirty="0" err="1"/>
              <a:t>greening</a:t>
            </a:r>
            <a:r>
              <a:rPr lang="nb-NO" sz="2800" dirty="0"/>
              <a:t> </a:t>
            </a:r>
            <a:r>
              <a:rPr lang="nb-NO" sz="2800" dirty="0" err="1"/>
              <a:t>our</a:t>
            </a:r>
            <a:r>
              <a:rPr lang="nb-NO" sz="2800" dirty="0"/>
              <a:t> </a:t>
            </a:r>
            <a:r>
              <a:rPr lang="nb-NO" sz="2800" dirty="0" err="1"/>
              <a:t>buildings</a:t>
            </a:r>
            <a:r>
              <a:rPr lang="nb-NO" sz="2800" dirty="0"/>
              <a:t>, </a:t>
            </a:r>
            <a:r>
              <a:rPr lang="nb-NO" sz="2800" dirty="0" err="1"/>
              <a:t>creating</a:t>
            </a:r>
            <a:r>
              <a:rPr lang="nb-NO" sz="2800" dirty="0"/>
              <a:t> </a:t>
            </a:r>
            <a:r>
              <a:rPr lang="nb-NO" sz="2800" dirty="0" err="1"/>
              <a:t>jobs</a:t>
            </a:r>
            <a:r>
              <a:rPr lang="nb-NO" sz="2800" dirty="0"/>
              <a:t>, </a:t>
            </a:r>
            <a:r>
              <a:rPr lang="nb-NO" sz="2800" dirty="0" err="1"/>
              <a:t>improving</a:t>
            </a:r>
            <a:r>
              <a:rPr lang="nb-NO" sz="2800" dirty="0"/>
              <a:t> lives</a:t>
            </a:r>
          </a:p>
          <a:p>
            <a:endParaRPr lang="nb-NO" sz="2000" dirty="0"/>
          </a:p>
          <a:p>
            <a:endParaRPr lang="nb-NO" sz="2000" dirty="0"/>
          </a:p>
          <a:p>
            <a:pPr algn="ctr"/>
            <a:r>
              <a:rPr lang="nb-NO" sz="2400" dirty="0"/>
              <a:t>The </a:t>
            </a:r>
            <a:r>
              <a:rPr lang="nb-NO" sz="2400" dirty="0" err="1"/>
              <a:t>Renovation</a:t>
            </a:r>
            <a:r>
              <a:rPr lang="nb-NO" sz="2400" dirty="0"/>
              <a:t> </a:t>
            </a:r>
            <a:r>
              <a:rPr lang="nb-NO" sz="2400" dirty="0" err="1"/>
              <a:t>Wave</a:t>
            </a:r>
            <a:r>
              <a:rPr lang="nb-NO" sz="2400" dirty="0"/>
              <a:t> </a:t>
            </a:r>
            <a:r>
              <a:rPr lang="nb-NO" sz="2400" dirty="0" err="1"/>
              <a:t>strategy</a:t>
            </a:r>
            <a:r>
              <a:rPr lang="nb-NO" sz="2400" dirty="0"/>
              <a:t> </a:t>
            </a:r>
            <a:r>
              <a:rPr lang="nb-NO" sz="2400" dirty="0" err="1"/>
              <a:t>contains</a:t>
            </a:r>
            <a:r>
              <a:rPr lang="nb-NO" sz="2400" dirty="0"/>
              <a:t> an action plan </a:t>
            </a:r>
            <a:r>
              <a:rPr lang="nb-NO" sz="2400" dirty="0" err="1"/>
              <a:t>with</a:t>
            </a:r>
            <a:r>
              <a:rPr lang="nb-NO" sz="2400" dirty="0"/>
              <a:t> </a:t>
            </a:r>
            <a:r>
              <a:rPr lang="nb-NO" sz="2400" dirty="0" err="1"/>
              <a:t>concrete</a:t>
            </a:r>
            <a:r>
              <a:rPr lang="nb-NO" sz="2400" dirty="0"/>
              <a:t> </a:t>
            </a:r>
            <a:r>
              <a:rPr lang="nb-NO" sz="2400" dirty="0" err="1"/>
              <a:t>regulatory</a:t>
            </a:r>
            <a:r>
              <a:rPr lang="nb-NO" sz="2400" dirty="0"/>
              <a:t>, </a:t>
            </a:r>
            <a:r>
              <a:rPr lang="nb-NO" sz="2400" dirty="0" err="1"/>
              <a:t>financing</a:t>
            </a:r>
            <a:r>
              <a:rPr lang="nb-NO" sz="2400" dirty="0"/>
              <a:t> and </a:t>
            </a:r>
            <a:r>
              <a:rPr lang="nb-NO" sz="2400" dirty="0" err="1"/>
              <a:t>enabling</a:t>
            </a:r>
            <a:r>
              <a:rPr lang="nb-NO" sz="2400" dirty="0"/>
              <a:t> </a:t>
            </a:r>
            <a:r>
              <a:rPr lang="nb-NO" sz="2400" dirty="0" err="1"/>
              <a:t>measures</a:t>
            </a:r>
            <a:r>
              <a:rPr lang="nb-NO" sz="2400" dirty="0"/>
              <a:t>, </a:t>
            </a:r>
            <a:r>
              <a:rPr lang="nb-NO" sz="2400" dirty="0" err="1"/>
              <a:t>with</a:t>
            </a:r>
            <a:r>
              <a:rPr lang="nb-NO" sz="2400" dirty="0"/>
              <a:t> </a:t>
            </a:r>
            <a:r>
              <a:rPr lang="nb-NO" sz="2400" dirty="0" err="1"/>
              <a:t>the</a:t>
            </a:r>
            <a:r>
              <a:rPr lang="nb-NO" sz="2400" dirty="0"/>
              <a:t> </a:t>
            </a:r>
            <a:r>
              <a:rPr lang="nb-NO" sz="2400" dirty="0" err="1"/>
              <a:t>objective</a:t>
            </a:r>
            <a:r>
              <a:rPr lang="nb-NO" sz="2400" dirty="0"/>
              <a:t> to at </a:t>
            </a:r>
            <a:r>
              <a:rPr lang="nb-NO" sz="2400" dirty="0" err="1"/>
              <a:t>least</a:t>
            </a:r>
            <a:r>
              <a:rPr lang="nb-NO" sz="2400" dirty="0"/>
              <a:t> double </a:t>
            </a:r>
            <a:r>
              <a:rPr lang="nb-NO" sz="2400" dirty="0" err="1"/>
              <a:t>the</a:t>
            </a:r>
            <a:r>
              <a:rPr lang="nb-NO" sz="2400" dirty="0"/>
              <a:t> </a:t>
            </a:r>
            <a:r>
              <a:rPr lang="nb-NO" sz="2400" dirty="0" err="1"/>
              <a:t>annual</a:t>
            </a:r>
            <a:r>
              <a:rPr lang="nb-NO" sz="2400" dirty="0"/>
              <a:t> </a:t>
            </a:r>
            <a:r>
              <a:rPr lang="nb-NO" sz="2400" dirty="0" err="1"/>
              <a:t>energy</a:t>
            </a:r>
            <a:r>
              <a:rPr lang="nb-NO" sz="2400" dirty="0"/>
              <a:t> </a:t>
            </a:r>
            <a:r>
              <a:rPr lang="nb-NO" sz="2400" dirty="0" err="1"/>
              <a:t>renovation</a:t>
            </a:r>
            <a:r>
              <a:rPr lang="nb-NO" sz="2400" dirty="0"/>
              <a:t> rate </a:t>
            </a:r>
            <a:r>
              <a:rPr lang="nb-NO" sz="2400" dirty="0" err="1"/>
              <a:t>of</a:t>
            </a:r>
            <a:r>
              <a:rPr lang="nb-NO" sz="2400" dirty="0"/>
              <a:t> </a:t>
            </a:r>
            <a:r>
              <a:rPr lang="nb-NO" sz="2400" dirty="0" err="1"/>
              <a:t>buildings</a:t>
            </a:r>
            <a:r>
              <a:rPr lang="nb-NO" sz="2400" dirty="0"/>
              <a:t> by 2030 and to foster </a:t>
            </a:r>
            <a:r>
              <a:rPr lang="nb-NO" sz="2400" dirty="0" err="1"/>
              <a:t>deep</a:t>
            </a:r>
            <a:r>
              <a:rPr lang="nb-NO" sz="2400" dirty="0"/>
              <a:t> </a:t>
            </a:r>
            <a:r>
              <a:rPr lang="nb-NO" sz="2400" dirty="0" err="1"/>
              <a:t>renovations</a:t>
            </a:r>
            <a:r>
              <a:rPr lang="nb-NO" sz="2400" dirty="0"/>
              <a:t>, </a:t>
            </a:r>
            <a:r>
              <a:rPr lang="nb-NO" sz="2400" dirty="0" err="1"/>
              <a:t>resulting</a:t>
            </a:r>
            <a:r>
              <a:rPr lang="nb-NO" sz="2400" dirty="0"/>
              <a:t> in 35 million </a:t>
            </a:r>
            <a:r>
              <a:rPr lang="nb-NO" sz="2400" dirty="0" err="1"/>
              <a:t>building</a:t>
            </a:r>
            <a:r>
              <a:rPr lang="nb-NO" sz="2400" dirty="0"/>
              <a:t> units </a:t>
            </a:r>
            <a:r>
              <a:rPr lang="nb-NO" sz="2400" dirty="0" err="1"/>
              <a:t>renovated</a:t>
            </a:r>
            <a:r>
              <a:rPr lang="nb-NO" sz="2400" dirty="0"/>
              <a:t> by 2030 and </a:t>
            </a:r>
            <a:r>
              <a:rPr lang="nb-NO" sz="2400" dirty="0" err="1"/>
              <a:t>the</a:t>
            </a:r>
            <a:r>
              <a:rPr lang="nb-NO" sz="2400" dirty="0"/>
              <a:t> </a:t>
            </a:r>
            <a:r>
              <a:rPr lang="nb-NO" sz="2400" dirty="0" err="1"/>
              <a:t>creation</a:t>
            </a:r>
            <a:r>
              <a:rPr lang="nb-NO" sz="2400" dirty="0"/>
              <a:t> </a:t>
            </a:r>
            <a:r>
              <a:rPr lang="nb-NO" sz="2400" dirty="0" err="1"/>
              <a:t>of</a:t>
            </a:r>
            <a:r>
              <a:rPr lang="nb-NO" sz="2400" dirty="0"/>
              <a:t> </a:t>
            </a:r>
            <a:r>
              <a:rPr lang="nb-NO" sz="2400" dirty="0" err="1"/>
              <a:t>jobs</a:t>
            </a:r>
            <a:r>
              <a:rPr lang="nb-NO" sz="2400" dirty="0"/>
              <a:t> in </a:t>
            </a:r>
            <a:r>
              <a:rPr lang="nb-NO" sz="2400" dirty="0" err="1"/>
              <a:t>the</a:t>
            </a:r>
            <a:r>
              <a:rPr lang="nb-NO" sz="2400" dirty="0"/>
              <a:t> </a:t>
            </a:r>
            <a:r>
              <a:rPr lang="nb-NO" sz="2400" dirty="0" err="1"/>
              <a:t>construction</a:t>
            </a:r>
            <a:r>
              <a:rPr lang="nb-NO" sz="2400" dirty="0"/>
              <a:t> </a:t>
            </a:r>
            <a:r>
              <a:rPr lang="nb-NO" sz="2400" dirty="0" err="1"/>
              <a:t>sector</a:t>
            </a:r>
            <a:r>
              <a:rPr lang="nb-NO" sz="2400" dirty="0"/>
              <a:t>. </a:t>
            </a:r>
          </a:p>
        </p:txBody>
      </p:sp>
    </p:spTree>
    <p:extLst>
      <p:ext uri="{BB962C8B-B14F-4D97-AF65-F5344CB8AC3E}">
        <p14:creationId xmlns:p14="http://schemas.microsoft.com/office/powerpoint/2010/main" val="3067330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777ED8AF-9969-3795-885D-682D8EE8585E}"/>
              </a:ext>
            </a:extLst>
          </p:cNvPr>
          <p:cNvSpPr txBox="1"/>
          <p:nvPr/>
        </p:nvSpPr>
        <p:spPr>
          <a:xfrm>
            <a:off x="1752599" y="417091"/>
            <a:ext cx="3064042" cy="584775"/>
          </a:xfrm>
          <a:prstGeom prst="rect">
            <a:avLst/>
          </a:prstGeom>
          <a:noFill/>
        </p:spPr>
        <p:txBody>
          <a:bodyPr wrap="square" rtlCol="0">
            <a:spAutoFit/>
          </a:bodyPr>
          <a:lstStyle/>
          <a:p>
            <a:r>
              <a:rPr lang="nb-NO" sz="3200" b="1" dirty="0"/>
              <a:t>Nullutslippsbygg</a:t>
            </a:r>
          </a:p>
        </p:txBody>
      </p:sp>
      <p:sp>
        <p:nvSpPr>
          <p:cNvPr id="3" name="Avrundet rektangel 2">
            <a:extLst>
              <a:ext uri="{FF2B5EF4-FFF2-40B4-BE49-F238E27FC236}">
                <a16:creationId xmlns:a16="http://schemas.microsoft.com/office/drawing/2014/main" id="{9752BA26-D0DC-C19A-79A4-584AB68FDC95}"/>
              </a:ext>
            </a:extLst>
          </p:cNvPr>
          <p:cNvSpPr/>
          <p:nvPr/>
        </p:nvSpPr>
        <p:spPr>
          <a:xfrm>
            <a:off x="753976" y="1126957"/>
            <a:ext cx="5325981" cy="5498432"/>
          </a:xfrm>
          <a:prstGeom prst="roundRect">
            <a:avLst/>
          </a:prstGeom>
          <a:solidFill>
            <a:schemeClr val="accent6">
              <a:lumMod val="40000"/>
              <a:lumOff val="60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nb-NO" sz="2000" dirty="0">
                <a:solidFill>
                  <a:srgbClr val="141414"/>
                </a:solidFill>
                <a:latin typeface="IBM Plex Sans" panose="020B0503050203000203" pitchFamily="34" charset="0"/>
              </a:rPr>
              <a:t>Zero </a:t>
            </a:r>
            <a:r>
              <a:rPr lang="nb-NO" sz="2000" dirty="0" err="1">
                <a:solidFill>
                  <a:srgbClr val="141414"/>
                </a:solidFill>
                <a:latin typeface="IBM Plex Sans" panose="020B0503050203000203" pitchFamily="34" charset="0"/>
              </a:rPr>
              <a:t>Emissions</a:t>
            </a:r>
            <a:r>
              <a:rPr lang="nb-NO" sz="2000" dirty="0">
                <a:solidFill>
                  <a:srgbClr val="141414"/>
                </a:solidFill>
                <a:latin typeface="IBM Plex Sans" panose="020B0503050203000203" pitchFamily="34" charset="0"/>
              </a:rPr>
              <a:t> </a:t>
            </a:r>
            <a:r>
              <a:rPr lang="nb-NO" sz="2000" dirty="0" err="1">
                <a:solidFill>
                  <a:srgbClr val="141414"/>
                </a:solidFill>
                <a:latin typeface="IBM Plex Sans" panose="020B0503050203000203" pitchFamily="34" charset="0"/>
              </a:rPr>
              <a:t>Building</a:t>
            </a:r>
            <a:r>
              <a:rPr lang="nb-NO" sz="2000" dirty="0">
                <a:solidFill>
                  <a:srgbClr val="141414"/>
                </a:solidFill>
                <a:latin typeface="IBM Plex Sans" panose="020B0503050203000203" pitchFamily="34" charset="0"/>
              </a:rPr>
              <a:t> (ZEB)</a:t>
            </a:r>
          </a:p>
          <a:p>
            <a:r>
              <a:rPr lang="nb-NO" sz="2000" dirty="0">
                <a:solidFill>
                  <a:srgbClr val="141414"/>
                </a:solidFill>
                <a:latin typeface="IBM Plex Sans" panose="020B0503050203000203" pitchFamily="34" charset="0"/>
              </a:rPr>
              <a:t>E</a:t>
            </a:r>
            <a:r>
              <a:rPr lang="nb-NO" sz="2000" b="0" i="0" dirty="0">
                <a:solidFill>
                  <a:srgbClr val="141414"/>
                </a:solidFill>
                <a:effectLst/>
                <a:latin typeface="IBM Plex Sans" panose="020B0503050203000203" pitchFamily="34" charset="0"/>
              </a:rPr>
              <a:t>t bygg med svært høy energiytelse og hvor det gjenværende lave primærenergibehovet dekkes helt av fornybar energi produsert på bygget, fra lokale fornybarsamfunn eller med lokal energi fra et fjernvarme- og kjøleanlegg.</a:t>
            </a:r>
          </a:p>
          <a:p>
            <a:endParaRPr lang="nb-NO" sz="2000" dirty="0">
              <a:solidFill>
                <a:srgbClr val="141414"/>
              </a:solidFill>
              <a:latin typeface="IBM Plex Sans" panose="020B0503050203000203" pitchFamily="34" charset="0"/>
            </a:endParaRPr>
          </a:p>
          <a:p>
            <a:r>
              <a:rPr lang="nb-NO" sz="2000" b="0" i="0" dirty="0">
                <a:solidFill>
                  <a:srgbClr val="141414"/>
                </a:solidFill>
                <a:effectLst/>
                <a:latin typeface="IBM Plex Sans" panose="020B0503050203000203" pitchFamily="34" charset="0"/>
              </a:rPr>
              <a:t>Det åpnes for at nullutslippsbygg kan benytte strøm fra nettet dersom det ikke er lokale fornybarsamfunn eller fjernvarmeanlegg tilgjengelig. </a:t>
            </a:r>
          </a:p>
          <a:p>
            <a:endParaRPr lang="nb-NO" sz="2000" dirty="0">
              <a:solidFill>
                <a:srgbClr val="141414"/>
              </a:solidFill>
              <a:latin typeface="IBM Plex Sans" panose="020B0503050203000203" pitchFamily="34" charset="0"/>
            </a:endParaRPr>
          </a:p>
          <a:p>
            <a:r>
              <a:rPr lang="nb-NO" sz="2000" b="0" i="0" dirty="0">
                <a:solidFill>
                  <a:srgbClr val="141414"/>
                </a:solidFill>
                <a:effectLst/>
                <a:latin typeface="IBM Plex Sans" panose="020B0503050203000203" pitchFamily="34" charset="0"/>
              </a:rPr>
              <a:t>Et nullutslippsbygg skal ikke forårsake noen karbonutslipp fra fossile brensler på stedet.</a:t>
            </a:r>
            <a:endParaRPr lang="nb-NO" sz="2000" dirty="0"/>
          </a:p>
        </p:txBody>
      </p:sp>
      <p:sp>
        <p:nvSpPr>
          <p:cNvPr id="4" name="TekstSylinder 3">
            <a:extLst>
              <a:ext uri="{FF2B5EF4-FFF2-40B4-BE49-F238E27FC236}">
                <a16:creationId xmlns:a16="http://schemas.microsoft.com/office/drawing/2014/main" id="{9DE14D51-DE15-2A43-0B0C-5DFEE3945433}"/>
              </a:ext>
            </a:extLst>
          </p:cNvPr>
          <p:cNvSpPr txBox="1"/>
          <p:nvPr/>
        </p:nvSpPr>
        <p:spPr>
          <a:xfrm>
            <a:off x="7692187" y="417091"/>
            <a:ext cx="2654971" cy="584775"/>
          </a:xfrm>
          <a:prstGeom prst="rect">
            <a:avLst/>
          </a:prstGeom>
          <a:noFill/>
        </p:spPr>
        <p:txBody>
          <a:bodyPr wrap="square" rtlCol="0">
            <a:spAutoFit/>
          </a:bodyPr>
          <a:lstStyle/>
          <a:p>
            <a:r>
              <a:rPr lang="nb-NO" sz="3200" b="1" dirty="0"/>
              <a:t>Rehabilitering</a:t>
            </a:r>
          </a:p>
        </p:txBody>
      </p:sp>
      <p:sp>
        <p:nvSpPr>
          <p:cNvPr id="5" name="Avrundet rektangel 4">
            <a:extLst>
              <a:ext uri="{FF2B5EF4-FFF2-40B4-BE49-F238E27FC236}">
                <a16:creationId xmlns:a16="http://schemas.microsoft.com/office/drawing/2014/main" id="{22FD35E5-7570-BBF4-1BB3-EFE82FD0E382}"/>
              </a:ext>
            </a:extLst>
          </p:cNvPr>
          <p:cNvSpPr/>
          <p:nvPr/>
        </p:nvSpPr>
        <p:spPr>
          <a:xfrm>
            <a:off x="6224335" y="1126957"/>
            <a:ext cx="5325981" cy="5498431"/>
          </a:xfrm>
          <a:prstGeom prst="roundRect">
            <a:avLst/>
          </a:prstGeom>
          <a:solidFill>
            <a:schemeClr val="accent6">
              <a:lumMod val="40000"/>
              <a:lumOff val="60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nb-NO" sz="2000" b="0" i="0" dirty="0">
                <a:solidFill>
                  <a:srgbClr val="141414"/>
                </a:solidFill>
                <a:effectLst/>
                <a:latin typeface="IBM Plex Sans" panose="020B0503050203000203" pitchFamily="34" charset="0"/>
              </a:rPr>
              <a:t>Det foreslås en definisjon av tre forskjellige former for rehabilitering:</a:t>
            </a:r>
          </a:p>
          <a:p>
            <a:endParaRPr lang="nb-NO" sz="2000" dirty="0">
              <a:solidFill>
                <a:srgbClr val="141414"/>
              </a:solidFill>
              <a:latin typeface="IBM Plex Sans" panose="020B0503050203000203" pitchFamily="34" charset="0"/>
            </a:endParaRPr>
          </a:p>
          <a:p>
            <a:r>
              <a:rPr lang="nb-NO" sz="2000" b="0" i="0" dirty="0">
                <a:solidFill>
                  <a:srgbClr val="141414"/>
                </a:solidFill>
                <a:effectLst/>
                <a:latin typeface="IBM Plex Sans" panose="020B0503050203000203" pitchFamily="34" charset="0"/>
              </a:rPr>
              <a:t>Dyp rehabilitering/totalrehabilitering</a:t>
            </a:r>
          </a:p>
          <a:p>
            <a:endParaRPr lang="nb-NO" sz="2000" dirty="0">
              <a:solidFill>
                <a:srgbClr val="141414"/>
              </a:solidFill>
              <a:latin typeface="IBM Plex Sans" panose="020B0503050203000203" pitchFamily="34" charset="0"/>
            </a:endParaRPr>
          </a:p>
          <a:p>
            <a:r>
              <a:rPr lang="nb-NO" sz="2000" dirty="0">
                <a:solidFill>
                  <a:srgbClr val="141414"/>
                </a:solidFill>
                <a:latin typeface="IBM Plex Sans" panose="020B0503050203000203" pitchFamily="34" charset="0"/>
              </a:rPr>
              <a:t>T</a:t>
            </a:r>
            <a:r>
              <a:rPr lang="nb-NO" sz="2000" b="0" i="0" dirty="0">
                <a:solidFill>
                  <a:srgbClr val="141414"/>
                </a:solidFill>
                <a:effectLst/>
                <a:latin typeface="IBM Plex Sans" panose="020B0503050203000203" pitchFamily="34" charset="0"/>
              </a:rPr>
              <a:t>rinnvis dyp rehabilitering </a:t>
            </a:r>
          </a:p>
          <a:p>
            <a:endParaRPr lang="nb-NO" sz="2000" dirty="0">
              <a:solidFill>
                <a:srgbClr val="141414"/>
              </a:solidFill>
              <a:latin typeface="IBM Plex Sans" panose="020B0503050203000203" pitchFamily="34" charset="0"/>
            </a:endParaRPr>
          </a:p>
          <a:p>
            <a:r>
              <a:rPr lang="nb-NO" sz="2000" dirty="0">
                <a:solidFill>
                  <a:srgbClr val="141414"/>
                </a:solidFill>
                <a:latin typeface="IBM Plex Sans" panose="020B0503050203000203" pitchFamily="34" charset="0"/>
              </a:rPr>
              <a:t>S</a:t>
            </a:r>
            <a:r>
              <a:rPr lang="nb-NO" sz="2000" b="0" i="0" dirty="0">
                <a:solidFill>
                  <a:srgbClr val="141414"/>
                </a:solidFill>
                <a:effectLst/>
                <a:latin typeface="IBM Plex Sans" panose="020B0503050203000203" pitchFamily="34" charset="0"/>
              </a:rPr>
              <a:t>tørre rehabilitering </a:t>
            </a:r>
          </a:p>
          <a:p>
            <a:endParaRPr lang="nb-NO" sz="2000" dirty="0">
              <a:solidFill>
                <a:srgbClr val="141414"/>
              </a:solidFill>
              <a:latin typeface="IBM Plex Sans" panose="020B0503050203000203" pitchFamily="34" charset="0"/>
            </a:endParaRPr>
          </a:p>
          <a:p>
            <a:r>
              <a:rPr lang="nb-NO" sz="2000" b="0" i="0" dirty="0">
                <a:solidFill>
                  <a:srgbClr val="141414"/>
                </a:solidFill>
                <a:effectLst/>
                <a:latin typeface="IBM Plex Sans" panose="020B0503050203000203" pitchFamily="34" charset="0"/>
              </a:rPr>
              <a:t>Dyp rehabilitering betyr en rehabilitering som endrer en bygning eller en bygningsenhet a) før 1. januar 2030, til et nær-null-energibygg; b) fra 1. januar 2030, til et nullutslippsbygg.</a:t>
            </a:r>
          </a:p>
          <a:p>
            <a:endParaRPr lang="nb-NO" sz="2000" dirty="0">
              <a:solidFill>
                <a:srgbClr val="141414"/>
              </a:solidFill>
              <a:latin typeface="IBM Plex Sans" panose="020B0503050203000203" pitchFamily="34" charset="0"/>
            </a:endParaRPr>
          </a:p>
          <a:p>
            <a:endParaRPr lang="nb-NO" sz="2000" dirty="0"/>
          </a:p>
        </p:txBody>
      </p:sp>
    </p:spTree>
    <p:extLst>
      <p:ext uri="{BB962C8B-B14F-4D97-AF65-F5344CB8AC3E}">
        <p14:creationId xmlns:p14="http://schemas.microsoft.com/office/powerpoint/2010/main" val="312464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777ED8AF-9969-3795-885D-682D8EE8585E}"/>
              </a:ext>
            </a:extLst>
          </p:cNvPr>
          <p:cNvSpPr txBox="1"/>
          <p:nvPr/>
        </p:nvSpPr>
        <p:spPr>
          <a:xfrm>
            <a:off x="1145001" y="376982"/>
            <a:ext cx="4592056" cy="584775"/>
          </a:xfrm>
          <a:prstGeom prst="rect">
            <a:avLst/>
          </a:prstGeom>
          <a:noFill/>
        </p:spPr>
        <p:txBody>
          <a:bodyPr wrap="square" rtlCol="0">
            <a:spAutoFit/>
          </a:bodyPr>
          <a:lstStyle/>
          <a:p>
            <a:r>
              <a:rPr lang="nb-NO" sz="3200" b="1" dirty="0"/>
              <a:t>Minste energiytelseskrav</a:t>
            </a:r>
          </a:p>
        </p:txBody>
      </p:sp>
      <p:sp>
        <p:nvSpPr>
          <p:cNvPr id="3" name="Avrundet rektangel 2">
            <a:extLst>
              <a:ext uri="{FF2B5EF4-FFF2-40B4-BE49-F238E27FC236}">
                <a16:creationId xmlns:a16="http://schemas.microsoft.com/office/drawing/2014/main" id="{9752BA26-D0DC-C19A-79A4-584AB68FDC95}"/>
              </a:ext>
            </a:extLst>
          </p:cNvPr>
          <p:cNvSpPr/>
          <p:nvPr/>
        </p:nvSpPr>
        <p:spPr>
          <a:xfrm>
            <a:off x="786060" y="1078831"/>
            <a:ext cx="5309939" cy="5418222"/>
          </a:xfrm>
          <a:prstGeom prst="roundRect">
            <a:avLst/>
          </a:prstGeom>
          <a:solidFill>
            <a:schemeClr val="accent6">
              <a:lumMod val="40000"/>
              <a:lumOff val="60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nb-NO" sz="2000" dirty="0">
                <a:solidFill>
                  <a:srgbClr val="141414"/>
                </a:solidFill>
                <a:latin typeface="IBM Plex Sans" panose="020B0503050203000203" pitchFamily="34" charset="0"/>
              </a:rPr>
              <a:t>Minimum Energy </a:t>
            </a:r>
            <a:r>
              <a:rPr lang="nb-NO" sz="2000" dirty="0" err="1">
                <a:solidFill>
                  <a:srgbClr val="141414"/>
                </a:solidFill>
                <a:latin typeface="IBM Plex Sans" panose="020B0503050203000203" pitchFamily="34" charset="0"/>
              </a:rPr>
              <a:t>Performance</a:t>
            </a:r>
            <a:r>
              <a:rPr lang="nb-NO" sz="2000" dirty="0">
                <a:solidFill>
                  <a:srgbClr val="141414"/>
                </a:solidFill>
                <a:latin typeface="IBM Plex Sans" panose="020B0503050203000203" pitchFamily="34" charset="0"/>
              </a:rPr>
              <a:t> Standard (MEPS)</a:t>
            </a:r>
            <a:endParaRPr lang="nb-NO" sz="2000" b="0" i="0" dirty="0">
              <a:solidFill>
                <a:srgbClr val="141414"/>
              </a:solidFill>
              <a:effectLst/>
              <a:latin typeface="IBM Plex Sans" panose="020B0503050203000203" pitchFamily="34" charset="0"/>
            </a:endParaRPr>
          </a:p>
          <a:p>
            <a:endParaRPr lang="nb-NO" sz="2000" dirty="0">
              <a:solidFill>
                <a:srgbClr val="141414"/>
              </a:solidFill>
              <a:latin typeface="IBM Plex Sans" panose="020B0503050203000203" pitchFamily="34" charset="0"/>
            </a:endParaRPr>
          </a:p>
          <a:p>
            <a:r>
              <a:rPr lang="nb-NO" sz="2000" b="0" i="0" dirty="0">
                <a:solidFill>
                  <a:srgbClr val="141414"/>
                </a:solidFill>
                <a:effectLst/>
                <a:latin typeface="IBM Plex Sans" panose="020B0503050203000203" pitchFamily="34" charset="0"/>
              </a:rPr>
              <a:t>Minste energiytelseskrav er regler som krever at en eksisterende bygning har- eller oppnår minstekravene for energiytelse som er satt. </a:t>
            </a:r>
          </a:p>
          <a:p>
            <a:endParaRPr lang="nb-NO" sz="2000" dirty="0">
              <a:solidFill>
                <a:srgbClr val="141414"/>
              </a:solidFill>
              <a:latin typeface="IBM Plex Sans" panose="020B0503050203000203" pitchFamily="34" charset="0"/>
            </a:endParaRPr>
          </a:p>
          <a:p>
            <a:r>
              <a:rPr lang="nb-NO" sz="2000" b="0" i="0" dirty="0">
                <a:solidFill>
                  <a:srgbClr val="141414"/>
                </a:solidFill>
                <a:effectLst/>
                <a:latin typeface="IBM Plex Sans" panose="020B0503050203000203" pitchFamily="34" charset="0"/>
              </a:rPr>
              <a:t>Kravene kan gjøres gjeldende for hele eller deler av bygningsmassen, innen et spesielt tidspunkt, ved salg/utleie eller lignende.</a:t>
            </a:r>
          </a:p>
          <a:p>
            <a:endParaRPr lang="nb-NO" sz="2000" b="0" i="0" dirty="0">
              <a:solidFill>
                <a:srgbClr val="141414"/>
              </a:solidFill>
              <a:effectLst/>
              <a:latin typeface="IBM Plex Sans" panose="020B0503050203000203" pitchFamily="34" charset="0"/>
            </a:endParaRPr>
          </a:p>
          <a:p>
            <a:r>
              <a:rPr lang="nb-NO" sz="2000" dirty="0">
                <a:solidFill>
                  <a:srgbClr val="141414"/>
                </a:solidFill>
                <a:latin typeface="IBM Plex Sans" panose="020B0503050203000203" pitchFamily="34" charset="0"/>
              </a:rPr>
              <a:t>Det stilles </a:t>
            </a:r>
            <a:r>
              <a:rPr lang="nb-NO" sz="2000" b="0" i="0" dirty="0">
                <a:solidFill>
                  <a:srgbClr val="141414"/>
                </a:solidFill>
                <a:effectLst/>
                <a:latin typeface="IBM Plex Sans" panose="020B0503050203000203" pitchFamily="34" charset="0"/>
              </a:rPr>
              <a:t>krav til beregningsmetodikk i tråd med europeiske standarder for beregning av energiytelse i bygninger</a:t>
            </a:r>
            <a:endParaRPr lang="nb-NO" sz="2000" dirty="0"/>
          </a:p>
        </p:txBody>
      </p:sp>
      <p:sp>
        <p:nvSpPr>
          <p:cNvPr id="4" name="TekstSylinder 3">
            <a:extLst>
              <a:ext uri="{FF2B5EF4-FFF2-40B4-BE49-F238E27FC236}">
                <a16:creationId xmlns:a16="http://schemas.microsoft.com/office/drawing/2014/main" id="{9DE14D51-DE15-2A43-0B0C-5DFEE3945433}"/>
              </a:ext>
            </a:extLst>
          </p:cNvPr>
          <p:cNvSpPr txBox="1"/>
          <p:nvPr/>
        </p:nvSpPr>
        <p:spPr>
          <a:xfrm>
            <a:off x="6937207" y="376982"/>
            <a:ext cx="4092743" cy="584775"/>
          </a:xfrm>
          <a:prstGeom prst="rect">
            <a:avLst/>
          </a:prstGeom>
          <a:noFill/>
        </p:spPr>
        <p:txBody>
          <a:bodyPr wrap="square" rtlCol="0">
            <a:spAutoFit/>
          </a:bodyPr>
          <a:lstStyle/>
          <a:p>
            <a:r>
              <a:rPr lang="nb-NO" sz="3200" b="1" dirty="0"/>
              <a:t>Sårbare husholdninger</a:t>
            </a:r>
          </a:p>
        </p:txBody>
      </p:sp>
      <p:sp>
        <p:nvSpPr>
          <p:cNvPr id="5" name="Avrundet rektangel 4">
            <a:extLst>
              <a:ext uri="{FF2B5EF4-FFF2-40B4-BE49-F238E27FC236}">
                <a16:creationId xmlns:a16="http://schemas.microsoft.com/office/drawing/2014/main" id="{22FD35E5-7570-BBF4-1BB3-EFE82FD0E382}"/>
              </a:ext>
            </a:extLst>
          </p:cNvPr>
          <p:cNvSpPr/>
          <p:nvPr/>
        </p:nvSpPr>
        <p:spPr>
          <a:xfrm>
            <a:off x="6384758" y="1078831"/>
            <a:ext cx="5197642" cy="5418221"/>
          </a:xfrm>
          <a:prstGeom prst="roundRect">
            <a:avLst/>
          </a:prstGeom>
          <a:solidFill>
            <a:schemeClr val="accent6">
              <a:lumMod val="40000"/>
              <a:lumOff val="60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nb-NO" sz="2000" b="0" i="0" dirty="0">
                <a:solidFill>
                  <a:srgbClr val="141414"/>
                </a:solidFill>
                <a:effectLst/>
                <a:latin typeface="IBM Plex Sans" panose="020B0503050203000203" pitchFamily="34" charset="0"/>
              </a:rPr>
              <a:t>Sårbare husstander defineres som husstander som lever i energifattigdom. </a:t>
            </a:r>
          </a:p>
          <a:p>
            <a:endParaRPr lang="nb-NO" sz="2000" dirty="0">
              <a:solidFill>
                <a:srgbClr val="141414"/>
              </a:solidFill>
              <a:latin typeface="IBM Plex Sans" panose="020B0503050203000203" pitchFamily="34" charset="0"/>
            </a:endParaRPr>
          </a:p>
          <a:p>
            <a:r>
              <a:rPr lang="nb-NO" sz="2000" b="0" i="0" dirty="0">
                <a:solidFill>
                  <a:srgbClr val="141414"/>
                </a:solidFill>
                <a:effectLst/>
                <a:latin typeface="IBM Plex Sans" panose="020B0503050203000203" pitchFamily="34" charset="0"/>
              </a:rPr>
              <a:t>Dette inkluderer også husstander fra lavere-middelklasse som er særlig utsatt for høye energikostnader, men som ikke har midler til å gjennomføre rehabilitering.</a:t>
            </a:r>
          </a:p>
          <a:p>
            <a:endParaRPr lang="nb-NO" sz="2000" dirty="0">
              <a:solidFill>
                <a:srgbClr val="141414"/>
              </a:solidFill>
              <a:latin typeface="IBM Plex Sans" panose="020B0503050203000203" pitchFamily="34" charset="0"/>
            </a:endParaRPr>
          </a:p>
          <a:p>
            <a:endParaRPr lang="nb-NO" sz="2000" dirty="0">
              <a:solidFill>
                <a:srgbClr val="141414"/>
              </a:solidFill>
              <a:latin typeface="IBM Plex Sans" panose="020B0503050203000203" pitchFamily="34" charset="0"/>
            </a:endParaRPr>
          </a:p>
          <a:p>
            <a:endParaRPr lang="nb-NO" sz="2000" dirty="0">
              <a:solidFill>
                <a:srgbClr val="141414"/>
              </a:solidFill>
              <a:latin typeface="IBM Plex Sans" panose="020B0503050203000203" pitchFamily="34" charset="0"/>
            </a:endParaRPr>
          </a:p>
          <a:p>
            <a:endParaRPr lang="nb-NO" sz="2000" dirty="0">
              <a:solidFill>
                <a:srgbClr val="141414"/>
              </a:solidFill>
              <a:latin typeface="IBM Plex Sans" panose="020B0503050203000203" pitchFamily="34" charset="0"/>
            </a:endParaRPr>
          </a:p>
          <a:p>
            <a:endParaRPr lang="nb-NO" sz="2000" dirty="0">
              <a:solidFill>
                <a:srgbClr val="141414"/>
              </a:solidFill>
              <a:latin typeface="IBM Plex Sans" panose="020B0503050203000203" pitchFamily="34" charset="0"/>
            </a:endParaRPr>
          </a:p>
          <a:p>
            <a:endParaRPr lang="nb-NO" sz="2000" dirty="0">
              <a:solidFill>
                <a:srgbClr val="141414"/>
              </a:solidFill>
              <a:latin typeface="IBM Plex Sans" panose="020B0503050203000203" pitchFamily="34" charset="0"/>
            </a:endParaRPr>
          </a:p>
          <a:p>
            <a:endParaRPr lang="nb-NO" sz="2000" dirty="0"/>
          </a:p>
        </p:txBody>
      </p:sp>
    </p:spTree>
    <p:extLst>
      <p:ext uri="{BB962C8B-B14F-4D97-AF65-F5344CB8AC3E}">
        <p14:creationId xmlns:p14="http://schemas.microsoft.com/office/powerpoint/2010/main" val="2692231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tel 3">
            <a:extLst>
              <a:ext uri="{FF2B5EF4-FFF2-40B4-BE49-F238E27FC236}">
                <a16:creationId xmlns:a16="http://schemas.microsoft.com/office/drawing/2014/main" id="{DC17609D-7A3E-7007-BBB9-ADC88E6355FE}"/>
              </a:ext>
            </a:extLst>
          </p:cNvPr>
          <p:cNvSpPr>
            <a:spLocks noGrp="1"/>
          </p:cNvSpPr>
          <p:nvPr>
            <p:ph type="title"/>
          </p:nvPr>
        </p:nvSpPr>
        <p:spPr>
          <a:xfrm>
            <a:off x="838200" y="365125"/>
            <a:ext cx="10515600" cy="1306443"/>
          </a:xfrm>
        </p:spPr>
        <p:txBody>
          <a:bodyPr vert="horz" lIns="91440" tIns="45720" rIns="91440" bIns="45720" rtlCol="0" anchor="ctr">
            <a:normAutofit/>
          </a:bodyPr>
          <a:lstStyle/>
          <a:p>
            <a:r>
              <a:rPr lang="en-US" sz="4000"/>
              <a:t>Nye bygg</a:t>
            </a:r>
          </a:p>
        </p:txBody>
      </p:sp>
      <p:sp>
        <p:nvSpPr>
          <p:cNvPr id="2" name="TekstSylinder 1">
            <a:extLst>
              <a:ext uri="{FF2B5EF4-FFF2-40B4-BE49-F238E27FC236}">
                <a16:creationId xmlns:a16="http://schemas.microsoft.com/office/drawing/2014/main" id="{777ED8AF-9969-3795-885D-682D8EE8585E}"/>
              </a:ext>
            </a:extLst>
          </p:cNvPr>
          <p:cNvSpPr txBox="1"/>
          <p:nvPr/>
        </p:nvSpPr>
        <p:spPr>
          <a:xfrm>
            <a:off x="838200" y="1825625"/>
            <a:ext cx="4152774" cy="430346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000" dirty="0"/>
          </a:p>
          <a:p>
            <a:pPr marL="285750" indent="-228600">
              <a:lnSpc>
                <a:spcPct val="90000"/>
              </a:lnSpc>
              <a:spcAft>
                <a:spcPts val="600"/>
              </a:spcAft>
              <a:buFont typeface="Arial" panose="020B0604020202020204" pitchFamily="34" charset="0"/>
              <a:buChar char="•"/>
            </a:pPr>
            <a:r>
              <a:rPr lang="en-US" sz="2000" dirty="0"/>
              <a:t>Alle nye </a:t>
            </a:r>
            <a:r>
              <a:rPr lang="en-US" sz="2000" dirty="0" err="1"/>
              <a:t>bygg</a:t>
            </a:r>
            <a:r>
              <a:rPr lang="en-US" sz="2000" dirty="0"/>
              <a:t> </a:t>
            </a:r>
            <a:r>
              <a:rPr lang="en-US" sz="2000" dirty="0" err="1"/>
              <a:t>offentlig</a:t>
            </a:r>
            <a:r>
              <a:rPr lang="en-US" sz="2000" dirty="0"/>
              <a:t> </a:t>
            </a:r>
            <a:r>
              <a:rPr lang="en-US" sz="2000" dirty="0" err="1"/>
              <a:t>eid</a:t>
            </a:r>
            <a:r>
              <a:rPr lang="en-US" sz="2000" dirty="0"/>
              <a:t> </a:t>
            </a:r>
            <a:r>
              <a:rPr lang="en-US" sz="2000" dirty="0" err="1"/>
              <a:t>eller</a:t>
            </a:r>
            <a:r>
              <a:rPr lang="en-US" sz="2000" dirty="0"/>
              <a:t> </a:t>
            </a:r>
            <a:r>
              <a:rPr lang="en-US" sz="2000" dirty="0" err="1"/>
              <a:t>brukt</a:t>
            </a:r>
            <a:r>
              <a:rPr lang="en-US" sz="2000" dirty="0"/>
              <a:t> </a:t>
            </a:r>
            <a:r>
              <a:rPr lang="en-US" sz="2000" dirty="0" err="1"/>
              <a:t>skal</a:t>
            </a:r>
            <a:r>
              <a:rPr lang="en-US" sz="2000" dirty="0"/>
              <a:t> </a:t>
            </a:r>
            <a:r>
              <a:rPr lang="en-US" sz="2000" dirty="0" err="1"/>
              <a:t>være</a:t>
            </a:r>
            <a:r>
              <a:rPr lang="en-US" sz="2000" dirty="0"/>
              <a:t> </a:t>
            </a:r>
            <a:r>
              <a:rPr lang="en-US" sz="2000" dirty="0" err="1"/>
              <a:t>nullutslipp</a:t>
            </a:r>
            <a:r>
              <a:rPr lang="en-US" sz="2000" dirty="0"/>
              <a:t> </a:t>
            </a:r>
            <a:r>
              <a:rPr lang="en-US" sz="2000" dirty="0" err="1"/>
              <a:t>fra</a:t>
            </a:r>
            <a:r>
              <a:rPr lang="en-US" sz="2000" dirty="0"/>
              <a:t> 2027</a:t>
            </a:r>
          </a:p>
          <a:p>
            <a:pPr marL="285750" indent="-228600">
              <a:lnSpc>
                <a:spcPct val="90000"/>
              </a:lnSpc>
              <a:spcAft>
                <a:spcPts val="600"/>
              </a:spcAft>
              <a:buFont typeface="Arial" panose="020B0604020202020204" pitchFamily="34" charset="0"/>
              <a:buChar char="•"/>
            </a:pPr>
            <a:r>
              <a:rPr lang="en-US" sz="2000" dirty="0" err="1"/>
              <a:t>Frem</a:t>
            </a:r>
            <a:r>
              <a:rPr lang="en-US" sz="2000" dirty="0"/>
              <a:t> </a:t>
            </a:r>
            <a:r>
              <a:rPr lang="en-US" sz="2000" dirty="0" err="1"/>
              <a:t>til</a:t>
            </a:r>
            <a:r>
              <a:rPr lang="en-US" sz="2000" dirty="0"/>
              <a:t> 2027 </a:t>
            </a:r>
            <a:r>
              <a:rPr lang="en-US" sz="2000" dirty="0" err="1"/>
              <a:t>skal</a:t>
            </a:r>
            <a:r>
              <a:rPr lang="en-US" sz="2000" dirty="0"/>
              <a:t> alle nye </a:t>
            </a:r>
            <a:r>
              <a:rPr lang="en-US" sz="2000" dirty="0" err="1"/>
              <a:t>bygg</a:t>
            </a:r>
            <a:r>
              <a:rPr lang="en-US" sz="2000" dirty="0"/>
              <a:t> </a:t>
            </a:r>
            <a:r>
              <a:rPr lang="en-US" sz="2000" dirty="0" err="1"/>
              <a:t>være</a:t>
            </a:r>
            <a:r>
              <a:rPr lang="en-US" sz="2000" dirty="0"/>
              <a:t> </a:t>
            </a:r>
            <a:r>
              <a:rPr lang="en-US" sz="2000" dirty="0" err="1"/>
              <a:t>nær-nullenergibygg</a:t>
            </a:r>
            <a:r>
              <a:rPr lang="en-US" sz="2000" dirty="0"/>
              <a:t> (NZEB)</a:t>
            </a:r>
          </a:p>
          <a:p>
            <a:pPr marL="285750" indent="-228600">
              <a:lnSpc>
                <a:spcPct val="90000"/>
              </a:lnSpc>
              <a:spcAft>
                <a:spcPts val="600"/>
              </a:spcAft>
              <a:buFont typeface="Arial" panose="020B0604020202020204" pitchFamily="34" charset="0"/>
              <a:buChar char="•"/>
            </a:pPr>
            <a:r>
              <a:rPr lang="en-US" sz="2000" dirty="0"/>
              <a:t>Alle nye </a:t>
            </a:r>
            <a:r>
              <a:rPr lang="en-US" sz="2000" dirty="0" err="1"/>
              <a:t>bygg</a:t>
            </a:r>
            <a:r>
              <a:rPr lang="en-US" sz="2000" dirty="0"/>
              <a:t> </a:t>
            </a:r>
            <a:r>
              <a:rPr lang="en-US" sz="2000" dirty="0" err="1"/>
              <a:t>skal</a:t>
            </a:r>
            <a:r>
              <a:rPr lang="en-US" sz="2000" dirty="0"/>
              <a:t> </a:t>
            </a:r>
            <a:r>
              <a:rPr lang="en-US" sz="2000" dirty="0" err="1"/>
              <a:t>være</a:t>
            </a:r>
            <a:r>
              <a:rPr lang="en-US" sz="2000" dirty="0"/>
              <a:t> </a:t>
            </a:r>
            <a:r>
              <a:rPr lang="en-US" sz="2000" dirty="0" err="1"/>
              <a:t>nullutslipp</a:t>
            </a:r>
            <a:r>
              <a:rPr lang="en-US" sz="2000" dirty="0"/>
              <a:t> </a:t>
            </a:r>
            <a:r>
              <a:rPr lang="en-US" sz="2000" dirty="0" err="1"/>
              <a:t>fra</a:t>
            </a:r>
            <a:r>
              <a:rPr lang="en-US" sz="2000" dirty="0"/>
              <a:t> 2030</a:t>
            </a:r>
          </a:p>
          <a:p>
            <a:pPr marL="285750" indent="-228600">
              <a:lnSpc>
                <a:spcPct val="90000"/>
              </a:lnSpc>
              <a:spcAft>
                <a:spcPts val="600"/>
              </a:spcAft>
              <a:buFont typeface="Arial" panose="020B0604020202020204" pitchFamily="34" charset="0"/>
              <a:buChar char="•"/>
            </a:pPr>
            <a:r>
              <a:rPr lang="en-US" sz="2000" dirty="0" err="1"/>
              <a:t>Globale</a:t>
            </a:r>
            <a:r>
              <a:rPr lang="en-US" sz="2000" dirty="0"/>
              <a:t> </a:t>
            </a:r>
            <a:r>
              <a:rPr lang="en-US" sz="2000" dirty="0" err="1"/>
              <a:t>livsløps-utslipp</a:t>
            </a:r>
            <a:r>
              <a:rPr lang="en-US" sz="2000" dirty="0"/>
              <a:t> </a:t>
            </a:r>
            <a:r>
              <a:rPr lang="en-US" sz="2000" dirty="0" err="1"/>
              <a:t>skal</a:t>
            </a:r>
            <a:r>
              <a:rPr lang="en-US" sz="2000" dirty="0"/>
              <a:t> </a:t>
            </a:r>
            <a:r>
              <a:rPr lang="en-US" sz="2000" dirty="0" err="1"/>
              <a:t>beregnes</a:t>
            </a:r>
            <a:r>
              <a:rPr lang="en-US" sz="2000" dirty="0"/>
              <a:t> </a:t>
            </a:r>
          </a:p>
          <a:p>
            <a:pPr marL="228600">
              <a:lnSpc>
                <a:spcPct val="90000"/>
              </a:lnSpc>
              <a:spcAft>
                <a:spcPts val="600"/>
              </a:spcAft>
            </a:pPr>
            <a:r>
              <a:rPr lang="en-US" sz="2000" dirty="0"/>
              <a:t>-</a:t>
            </a:r>
            <a:r>
              <a:rPr lang="en-US" sz="2000" dirty="0" err="1"/>
              <a:t>fra</a:t>
            </a:r>
            <a:r>
              <a:rPr lang="en-US" sz="2000" dirty="0"/>
              <a:t> 1 </a:t>
            </a:r>
            <a:r>
              <a:rPr lang="en-US" sz="2000" dirty="0" err="1"/>
              <a:t>januar</a:t>
            </a:r>
            <a:r>
              <a:rPr lang="en-US" sz="2000" dirty="0"/>
              <a:t> 2028 for alle nye </a:t>
            </a:r>
            <a:r>
              <a:rPr lang="en-US" sz="2000" dirty="0" err="1"/>
              <a:t>bygg</a:t>
            </a:r>
            <a:r>
              <a:rPr lang="en-US" sz="2000" dirty="0"/>
              <a:t> med </a:t>
            </a:r>
            <a:r>
              <a:rPr lang="en-US" sz="2000" dirty="0" err="1"/>
              <a:t>bruksareal</a:t>
            </a:r>
            <a:r>
              <a:rPr lang="en-US" sz="2000" dirty="0"/>
              <a:t> over 1 000 m2  </a:t>
            </a:r>
          </a:p>
          <a:p>
            <a:pPr marL="228600">
              <a:lnSpc>
                <a:spcPct val="90000"/>
              </a:lnSpc>
              <a:spcAft>
                <a:spcPts val="600"/>
              </a:spcAft>
            </a:pPr>
            <a:r>
              <a:rPr lang="en-US" sz="2000" dirty="0"/>
              <a:t>-</a:t>
            </a:r>
            <a:r>
              <a:rPr lang="en-US" sz="2000" dirty="0" err="1"/>
              <a:t>fra</a:t>
            </a:r>
            <a:r>
              <a:rPr lang="en-US" sz="2000" dirty="0"/>
              <a:t> 1 </a:t>
            </a:r>
            <a:r>
              <a:rPr lang="en-US" sz="2000" dirty="0" err="1"/>
              <a:t>januar</a:t>
            </a:r>
            <a:r>
              <a:rPr lang="en-US" sz="2000" dirty="0"/>
              <a:t> 2030 for alle nye </a:t>
            </a:r>
            <a:r>
              <a:rPr lang="en-US" sz="2000" dirty="0" err="1"/>
              <a:t>bygg</a:t>
            </a:r>
            <a:endParaRPr lang="en-US" sz="2000" dirty="0"/>
          </a:p>
          <a:p>
            <a:pPr indent="-228600">
              <a:lnSpc>
                <a:spcPct val="90000"/>
              </a:lnSpc>
              <a:spcAft>
                <a:spcPts val="600"/>
              </a:spcAft>
              <a:buFont typeface="Arial" panose="020B0604020202020204" pitchFamily="34" charset="0"/>
              <a:buChar char="•"/>
            </a:pPr>
            <a:endParaRPr lang="en-US" sz="2000" dirty="0"/>
          </a:p>
        </p:txBody>
      </p:sp>
      <p:pic>
        <p:nvPicPr>
          <p:cNvPr id="13" name="Bilde 12" descr="Et bilde som inneholder himmel, konstruksjon, vindu, Symmetri&#10;&#10;Automatisk generert beskrivelse">
            <a:extLst>
              <a:ext uri="{FF2B5EF4-FFF2-40B4-BE49-F238E27FC236}">
                <a16:creationId xmlns:a16="http://schemas.microsoft.com/office/drawing/2014/main" id="{D2AD203F-9097-1362-B991-3EC65ED50B05}"/>
              </a:ext>
            </a:extLst>
          </p:cNvPr>
          <p:cNvPicPr>
            <a:picLocks noChangeAspect="1"/>
          </p:cNvPicPr>
          <p:nvPr/>
        </p:nvPicPr>
        <p:blipFill rotWithShape="1">
          <a:blip r:embed="rId3"/>
          <a:srcRect l="1358" r="1521" b="2"/>
          <a:stretch/>
        </p:blipFill>
        <p:spPr>
          <a:xfrm>
            <a:off x="5183500" y="1904282"/>
            <a:ext cx="6170299" cy="4224808"/>
          </a:xfrm>
          <a:prstGeom prst="rect">
            <a:avLst/>
          </a:prstGeom>
        </p:spPr>
      </p:pic>
    </p:spTree>
    <p:extLst>
      <p:ext uri="{BB962C8B-B14F-4D97-AF65-F5344CB8AC3E}">
        <p14:creationId xmlns:p14="http://schemas.microsoft.com/office/powerpoint/2010/main" val="757140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ittel 2">
            <a:extLst>
              <a:ext uri="{FF2B5EF4-FFF2-40B4-BE49-F238E27FC236}">
                <a16:creationId xmlns:a16="http://schemas.microsoft.com/office/drawing/2014/main" id="{A248A639-4F1E-D894-7695-C7ADC17C0BCF}"/>
              </a:ext>
            </a:extLst>
          </p:cNvPr>
          <p:cNvSpPr>
            <a:spLocks noGrp="1"/>
          </p:cNvSpPr>
          <p:nvPr>
            <p:ph type="title"/>
          </p:nvPr>
        </p:nvSpPr>
        <p:spPr>
          <a:xfrm>
            <a:off x="761803" y="350196"/>
            <a:ext cx="4646904" cy="1624520"/>
          </a:xfrm>
        </p:spPr>
        <p:txBody>
          <a:bodyPr vert="horz" lIns="91440" tIns="45720" rIns="91440" bIns="45720" rtlCol="0" anchor="ctr">
            <a:normAutofit/>
          </a:bodyPr>
          <a:lstStyle/>
          <a:p>
            <a:r>
              <a:rPr lang="en-US" sz="4000"/>
              <a:t>Eksisterende bygg</a:t>
            </a:r>
          </a:p>
        </p:txBody>
      </p:sp>
      <p:sp>
        <p:nvSpPr>
          <p:cNvPr id="2" name="TekstSylinder 1">
            <a:extLst>
              <a:ext uri="{FF2B5EF4-FFF2-40B4-BE49-F238E27FC236}">
                <a16:creationId xmlns:a16="http://schemas.microsoft.com/office/drawing/2014/main" id="{777ED8AF-9969-3795-885D-682D8EE8585E}"/>
              </a:ext>
            </a:extLst>
          </p:cNvPr>
          <p:cNvSpPr txBox="1"/>
          <p:nvPr/>
        </p:nvSpPr>
        <p:spPr>
          <a:xfrm>
            <a:off x="761802" y="2117558"/>
            <a:ext cx="4836893" cy="4267200"/>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endParaRPr lang="en-US" sz="2000" dirty="0"/>
          </a:p>
          <a:p>
            <a:pPr marL="285750" indent="-228600">
              <a:lnSpc>
                <a:spcPct val="90000"/>
              </a:lnSpc>
              <a:spcAft>
                <a:spcPts val="600"/>
              </a:spcAft>
              <a:buFont typeface="Arial" panose="020B0604020202020204" pitchFamily="34" charset="0"/>
              <a:buChar char="•"/>
            </a:pPr>
            <a:r>
              <a:rPr lang="en-US" sz="2000" dirty="0" err="1"/>
              <a:t>Innen</a:t>
            </a:r>
            <a:r>
              <a:rPr lang="en-US" sz="2000" dirty="0"/>
              <a:t> 2050 </a:t>
            </a:r>
            <a:r>
              <a:rPr lang="en-US" sz="2000" dirty="0" err="1"/>
              <a:t>skal</a:t>
            </a:r>
            <a:r>
              <a:rPr lang="en-US" sz="2000" dirty="0"/>
              <a:t> alle </a:t>
            </a:r>
            <a:r>
              <a:rPr lang="en-US" sz="2000" dirty="0" err="1"/>
              <a:t>eksisterende</a:t>
            </a:r>
            <a:r>
              <a:rPr lang="en-US" sz="2000" dirty="0"/>
              <a:t> </a:t>
            </a:r>
            <a:r>
              <a:rPr lang="en-US" sz="2000" dirty="0" err="1"/>
              <a:t>bygg</a:t>
            </a:r>
            <a:r>
              <a:rPr lang="en-US" sz="2000" dirty="0"/>
              <a:t> </a:t>
            </a:r>
            <a:r>
              <a:rPr lang="en-US" sz="2000" dirty="0" err="1"/>
              <a:t>være</a:t>
            </a:r>
            <a:r>
              <a:rPr lang="en-US" sz="2000" dirty="0"/>
              <a:t> </a:t>
            </a:r>
            <a:r>
              <a:rPr lang="en-US" sz="2000" dirty="0" err="1"/>
              <a:t>nullutslipps-bygg</a:t>
            </a:r>
            <a:endParaRPr lang="en-US" sz="2000" dirty="0"/>
          </a:p>
          <a:p>
            <a:pPr marL="285750" indent="-228600">
              <a:lnSpc>
                <a:spcPct val="90000"/>
              </a:lnSpc>
              <a:spcAft>
                <a:spcPts val="600"/>
              </a:spcAft>
              <a:buFont typeface="Arial" panose="020B0604020202020204" pitchFamily="34" charset="0"/>
              <a:buChar char="•"/>
            </a:pPr>
            <a:r>
              <a:rPr lang="en-US" sz="2000" dirty="0"/>
              <a:t>Alle </a:t>
            </a:r>
            <a:r>
              <a:rPr lang="en-US" sz="2000" dirty="0" err="1"/>
              <a:t>næringsbygg</a:t>
            </a:r>
            <a:r>
              <a:rPr lang="en-US" sz="2000" dirty="0"/>
              <a:t> (</a:t>
            </a:r>
            <a:r>
              <a:rPr lang="en-US" sz="2000" dirty="0" err="1"/>
              <a:t>ikke</a:t>
            </a:r>
            <a:r>
              <a:rPr lang="en-US" sz="2000" dirty="0"/>
              <a:t> </a:t>
            </a:r>
            <a:r>
              <a:rPr lang="en-US" sz="2000" dirty="0" err="1"/>
              <a:t>bolig</a:t>
            </a:r>
            <a:r>
              <a:rPr lang="en-US" sz="2000" dirty="0"/>
              <a:t>) </a:t>
            </a:r>
            <a:r>
              <a:rPr lang="en-US" sz="2000" dirty="0" err="1"/>
              <a:t>skal</a:t>
            </a:r>
            <a:r>
              <a:rPr lang="en-US" sz="2000" dirty="0"/>
              <a:t> </a:t>
            </a:r>
            <a:r>
              <a:rPr lang="en-US" sz="2000" dirty="0" err="1"/>
              <a:t>oppgraderes</a:t>
            </a:r>
            <a:r>
              <a:rPr lang="en-US" sz="2000" dirty="0"/>
              <a:t>, de 16 % </a:t>
            </a:r>
            <a:r>
              <a:rPr lang="en-US" sz="2000" dirty="0" err="1"/>
              <a:t>dårligste</a:t>
            </a:r>
            <a:r>
              <a:rPr lang="en-US" sz="2000" dirty="0"/>
              <a:t> </a:t>
            </a:r>
            <a:r>
              <a:rPr lang="en-US" sz="2000" dirty="0" err="1"/>
              <a:t>innen</a:t>
            </a:r>
            <a:r>
              <a:rPr lang="en-US" sz="2000" dirty="0"/>
              <a:t> 2030 </a:t>
            </a:r>
            <a:r>
              <a:rPr lang="en-US" sz="2000" dirty="0" err="1"/>
              <a:t>og</a:t>
            </a:r>
            <a:r>
              <a:rPr lang="en-US" sz="2000" dirty="0"/>
              <a:t> de 25 % </a:t>
            </a:r>
            <a:r>
              <a:rPr lang="en-US" sz="2000" dirty="0" err="1"/>
              <a:t>dårligste</a:t>
            </a:r>
            <a:r>
              <a:rPr lang="en-US" sz="2000" dirty="0"/>
              <a:t> </a:t>
            </a:r>
            <a:r>
              <a:rPr lang="en-US" sz="2000" dirty="0" err="1"/>
              <a:t>innen</a:t>
            </a:r>
            <a:r>
              <a:rPr lang="en-US" sz="2000" dirty="0"/>
              <a:t> 2033</a:t>
            </a:r>
          </a:p>
          <a:p>
            <a:pPr marL="285750" indent="-228600">
              <a:lnSpc>
                <a:spcPct val="90000"/>
              </a:lnSpc>
              <a:spcAft>
                <a:spcPts val="600"/>
              </a:spcAft>
              <a:buFont typeface="Arial" panose="020B0604020202020204" pitchFamily="34" charset="0"/>
              <a:buChar char="•"/>
            </a:pPr>
            <a:r>
              <a:rPr lang="en-US" sz="2000" dirty="0" err="1"/>
              <a:t>Nasjonale</a:t>
            </a:r>
            <a:r>
              <a:rPr lang="en-US" sz="2000" dirty="0"/>
              <a:t> </a:t>
            </a:r>
            <a:r>
              <a:rPr lang="en-US" sz="2000" dirty="0" err="1"/>
              <a:t>veikart</a:t>
            </a:r>
            <a:r>
              <a:rPr lang="en-US" sz="2000" dirty="0"/>
              <a:t> for </a:t>
            </a:r>
            <a:r>
              <a:rPr lang="en-US" sz="2000" dirty="0" err="1"/>
              <a:t>boligeiendommer</a:t>
            </a:r>
            <a:r>
              <a:rPr lang="en-US" sz="2000" dirty="0"/>
              <a:t> med </a:t>
            </a:r>
            <a:r>
              <a:rPr lang="en-US" sz="2000" dirty="0" err="1"/>
              <a:t>tiltak</a:t>
            </a:r>
            <a:r>
              <a:rPr lang="en-US" sz="2000" dirty="0"/>
              <a:t> </a:t>
            </a:r>
            <a:r>
              <a:rPr lang="en-US" sz="2000" dirty="0" err="1"/>
              <a:t>som</a:t>
            </a:r>
            <a:r>
              <a:rPr lang="en-US" sz="2000" dirty="0"/>
              <a:t> </a:t>
            </a:r>
            <a:r>
              <a:rPr lang="en-US" sz="2000" dirty="0" err="1"/>
              <a:t>skal</a:t>
            </a:r>
            <a:r>
              <a:rPr lang="en-US" sz="2000" dirty="0"/>
              <a:t> </a:t>
            </a:r>
            <a:r>
              <a:rPr lang="en-US" sz="2000" dirty="0" err="1"/>
              <a:t>sørge</a:t>
            </a:r>
            <a:r>
              <a:rPr lang="en-US" sz="2000" dirty="0"/>
              <a:t> for 16 % </a:t>
            </a:r>
            <a:r>
              <a:rPr lang="en-US" sz="2000" dirty="0" err="1"/>
              <a:t>energireduksjon</a:t>
            </a:r>
            <a:r>
              <a:rPr lang="en-US" sz="2000" dirty="0"/>
              <a:t> </a:t>
            </a:r>
            <a:r>
              <a:rPr lang="en-US" sz="2000" dirty="0" err="1"/>
              <a:t>innen</a:t>
            </a:r>
            <a:r>
              <a:rPr lang="en-US" sz="2000" dirty="0"/>
              <a:t> 2030 </a:t>
            </a:r>
            <a:r>
              <a:rPr lang="en-US" sz="2000" dirty="0" err="1"/>
              <a:t>og</a:t>
            </a:r>
            <a:r>
              <a:rPr lang="en-US" sz="2000" dirty="0"/>
              <a:t> 22 % </a:t>
            </a:r>
            <a:r>
              <a:rPr lang="en-US" sz="2000" dirty="0" err="1"/>
              <a:t>innen</a:t>
            </a:r>
            <a:r>
              <a:rPr lang="en-US" sz="2000" dirty="0"/>
              <a:t> 2035 </a:t>
            </a:r>
            <a:r>
              <a:rPr lang="en-US" sz="2000" dirty="0" err="1"/>
              <a:t>og</a:t>
            </a:r>
            <a:r>
              <a:rPr lang="en-US" sz="2000" dirty="0"/>
              <a:t> </a:t>
            </a:r>
            <a:r>
              <a:rPr lang="en-US" sz="2000" dirty="0" err="1"/>
              <a:t>deretter</a:t>
            </a:r>
            <a:r>
              <a:rPr lang="en-US" sz="2000" dirty="0"/>
              <a:t> </a:t>
            </a:r>
            <a:r>
              <a:rPr lang="en-US" sz="2000" dirty="0" err="1"/>
              <a:t>i</a:t>
            </a:r>
            <a:r>
              <a:rPr lang="en-US" sz="2000" dirty="0"/>
              <a:t> </a:t>
            </a:r>
            <a:r>
              <a:rPr lang="en-US" sz="2000" dirty="0" err="1"/>
              <a:t>hurtig</a:t>
            </a:r>
            <a:r>
              <a:rPr lang="en-US" sz="2000" dirty="0"/>
              <a:t> </a:t>
            </a:r>
            <a:r>
              <a:rPr lang="en-US" sz="2000" dirty="0" err="1"/>
              <a:t>nok</a:t>
            </a:r>
            <a:r>
              <a:rPr lang="en-US" sz="2000" dirty="0"/>
              <a:t> tempo </a:t>
            </a:r>
            <a:r>
              <a:rPr lang="en-US" sz="2000" dirty="0" err="1"/>
              <a:t>til</a:t>
            </a:r>
            <a:r>
              <a:rPr lang="en-US" sz="2000" dirty="0"/>
              <a:t> at </a:t>
            </a:r>
            <a:r>
              <a:rPr lang="en-US" sz="2000" dirty="0" err="1"/>
              <a:t>boliger</a:t>
            </a:r>
            <a:r>
              <a:rPr lang="en-US" sz="2000" dirty="0"/>
              <a:t> er </a:t>
            </a:r>
            <a:r>
              <a:rPr lang="en-US" sz="2000" dirty="0" err="1"/>
              <a:t>nullutslipp</a:t>
            </a:r>
            <a:r>
              <a:rPr lang="en-US" sz="2000" dirty="0"/>
              <a:t> </a:t>
            </a:r>
            <a:r>
              <a:rPr lang="en-US" sz="2000" dirty="0" err="1"/>
              <a:t>i</a:t>
            </a:r>
            <a:r>
              <a:rPr lang="en-US" sz="2000" dirty="0"/>
              <a:t> 2050. </a:t>
            </a:r>
            <a:r>
              <a:rPr lang="en-US" sz="2000" dirty="0" err="1"/>
              <a:t>Veikart</a:t>
            </a:r>
            <a:r>
              <a:rPr lang="en-US" sz="2000" dirty="0"/>
              <a:t> </a:t>
            </a:r>
            <a:r>
              <a:rPr lang="en-US" sz="2000" dirty="0" err="1"/>
              <a:t>skal</a:t>
            </a:r>
            <a:r>
              <a:rPr lang="en-US" sz="2000" dirty="0"/>
              <a:t> </a:t>
            </a:r>
            <a:r>
              <a:rPr lang="en-US" sz="2000" dirty="0" err="1"/>
              <a:t>innholde</a:t>
            </a:r>
            <a:r>
              <a:rPr lang="en-US" sz="2000" dirty="0"/>
              <a:t> </a:t>
            </a:r>
            <a:r>
              <a:rPr lang="en-US" sz="2000" dirty="0" err="1"/>
              <a:t>oversikt</a:t>
            </a:r>
            <a:r>
              <a:rPr lang="en-US" sz="2000" dirty="0"/>
              <a:t> over </a:t>
            </a:r>
            <a:r>
              <a:rPr lang="en-US" sz="2000" dirty="0" err="1"/>
              <a:t>nødvendige</a:t>
            </a:r>
            <a:r>
              <a:rPr lang="en-US" sz="2000" dirty="0"/>
              <a:t> </a:t>
            </a:r>
            <a:r>
              <a:rPr lang="en-US" sz="2000" dirty="0" err="1"/>
              <a:t>tiltak</a:t>
            </a:r>
            <a:r>
              <a:rPr lang="en-US" sz="2000" dirty="0"/>
              <a:t> </a:t>
            </a:r>
            <a:r>
              <a:rPr lang="en-US" sz="2000" dirty="0" err="1"/>
              <a:t>og</a:t>
            </a:r>
            <a:r>
              <a:rPr lang="en-US" sz="2000" dirty="0"/>
              <a:t>  </a:t>
            </a:r>
            <a:r>
              <a:rPr lang="en-US" sz="2000" dirty="0" err="1"/>
              <a:t>nødvendig</a:t>
            </a:r>
            <a:r>
              <a:rPr lang="en-US" sz="2000" dirty="0"/>
              <a:t> </a:t>
            </a:r>
            <a:r>
              <a:rPr lang="en-US" sz="2000" dirty="0" err="1"/>
              <a:t>finansiering</a:t>
            </a:r>
            <a:r>
              <a:rPr lang="en-US" sz="2000" dirty="0"/>
              <a:t> for </a:t>
            </a:r>
            <a:r>
              <a:rPr lang="en-US" sz="2000" dirty="0" err="1"/>
              <a:t>gjennomføring</a:t>
            </a:r>
            <a:r>
              <a:rPr lang="en-US" sz="2000" dirty="0"/>
              <a:t>.</a:t>
            </a:r>
          </a:p>
          <a:p>
            <a:pPr indent="-228600">
              <a:lnSpc>
                <a:spcPct val="90000"/>
              </a:lnSpc>
              <a:spcAft>
                <a:spcPts val="600"/>
              </a:spcAft>
              <a:buFont typeface="Arial" panose="020B0604020202020204" pitchFamily="34" charset="0"/>
              <a:buChar char="•"/>
            </a:pPr>
            <a:r>
              <a:rPr lang="en-US" sz="2000" dirty="0" err="1"/>
              <a:t>Totalrenoveringer</a:t>
            </a:r>
            <a:r>
              <a:rPr lang="en-US" sz="2000" dirty="0"/>
              <a:t> (deep renovations) </a:t>
            </a:r>
            <a:r>
              <a:rPr lang="en-US" sz="2000" dirty="0" err="1"/>
              <a:t>skal</a:t>
            </a:r>
            <a:r>
              <a:rPr lang="en-US" sz="2000" dirty="0"/>
              <a:t>    </a:t>
            </a:r>
            <a:r>
              <a:rPr lang="en-US" sz="2000" dirty="0" err="1"/>
              <a:t>medføre</a:t>
            </a:r>
            <a:r>
              <a:rPr lang="en-US" sz="2000" dirty="0"/>
              <a:t> </a:t>
            </a:r>
            <a:r>
              <a:rPr lang="en-US" sz="2000" dirty="0" err="1"/>
              <a:t>nullutslipp</a:t>
            </a:r>
            <a:r>
              <a:rPr lang="en-US" sz="2000" dirty="0"/>
              <a:t> </a:t>
            </a:r>
            <a:r>
              <a:rPr lang="en-US" sz="2000" dirty="0" err="1"/>
              <a:t>fra</a:t>
            </a:r>
            <a:r>
              <a:rPr lang="en-US" sz="2000" dirty="0"/>
              <a:t> 2030</a:t>
            </a:r>
          </a:p>
          <a:p>
            <a:pPr indent="-228600">
              <a:lnSpc>
                <a:spcPct val="90000"/>
              </a:lnSpc>
              <a:spcAft>
                <a:spcPts val="600"/>
              </a:spcAft>
              <a:buFont typeface="Arial" panose="020B0604020202020204" pitchFamily="34" charset="0"/>
              <a:buChar char="•"/>
            </a:pPr>
            <a:endParaRPr lang="en-US" sz="2000" dirty="0"/>
          </a:p>
        </p:txBody>
      </p:sp>
      <p:pic>
        <p:nvPicPr>
          <p:cNvPr id="5" name="Picture 4" descr="Hus i en under inndeling">
            <a:extLst>
              <a:ext uri="{FF2B5EF4-FFF2-40B4-BE49-F238E27FC236}">
                <a16:creationId xmlns:a16="http://schemas.microsoft.com/office/drawing/2014/main" id="{5139FD3F-6995-C135-B18F-B506D0D31677}"/>
              </a:ext>
            </a:extLst>
          </p:cNvPr>
          <p:cNvPicPr>
            <a:picLocks noChangeAspect="1"/>
          </p:cNvPicPr>
          <p:nvPr/>
        </p:nvPicPr>
        <p:blipFill rotWithShape="1">
          <a:blip r:embed="rId3"/>
          <a:srcRect l="21556" r="19043" b="-2"/>
          <a:stretch/>
        </p:blipFill>
        <p:spPr>
          <a:xfrm>
            <a:off x="6096000" y="1"/>
            <a:ext cx="6102825" cy="6858000"/>
          </a:xfrm>
          <a:prstGeom prst="rect">
            <a:avLst/>
          </a:prstGeom>
        </p:spPr>
      </p:pic>
    </p:spTree>
    <p:extLst>
      <p:ext uri="{BB962C8B-B14F-4D97-AF65-F5344CB8AC3E}">
        <p14:creationId xmlns:p14="http://schemas.microsoft.com/office/powerpoint/2010/main" val="1795793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01B5AB83-258C-05D4-B430-21CA957784D9}"/>
              </a:ext>
            </a:extLst>
          </p:cNvPr>
          <p:cNvSpPr txBox="1"/>
          <p:nvPr/>
        </p:nvSpPr>
        <p:spPr>
          <a:xfrm>
            <a:off x="1564104" y="2666961"/>
            <a:ext cx="9063789" cy="1938992"/>
          </a:xfrm>
          <a:prstGeom prst="rect">
            <a:avLst/>
          </a:prstGeom>
          <a:noFill/>
        </p:spPr>
        <p:txBody>
          <a:bodyPr wrap="square">
            <a:spAutoFit/>
          </a:bodyPr>
          <a:lstStyle/>
          <a:p>
            <a:r>
              <a:rPr lang="nb-NO" sz="2400" dirty="0"/>
              <a:t>Artikkel 7 stiller krav til at det for nye bygninger skal utregnes globalt oppvarmingspotensial (GWP) for hele bygningens livsløp. Her skal både bygningens direkte utslipp samt utslipp fra produksjon, transport og gjenvinning av materialene inkluderes. </a:t>
            </a:r>
          </a:p>
          <a:p>
            <a:endParaRPr lang="nb-NO" sz="2400" dirty="0"/>
          </a:p>
        </p:txBody>
      </p:sp>
      <p:sp>
        <p:nvSpPr>
          <p:cNvPr id="4" name="Tittel 3">
            <a:extLst>
              <a:ext uri="{FF2B5EF4-FFF2-40B4-BE49-F238E27FC236}">
                <a16:creationId xmlns:a16="http://schemas.microsoft.com/office/drawing/2014/main" id="{0AC7B374-1D79-90E6-5798-076845417CEB}"/>
              </a:ext>
            </a:extLst>
          </p:cNvPr>
          <p:cNvSpPr>
            <a:spLocks noGrp="1"/>
          </p:cNvSpPr>
          <p:nvPr>
            <p:ph type="title"/>
          </p:nvPr>
        </p:nvSpPr>
        <p:spPr>
          <a:xfrm>
            <a:off x="838199" y="798262"/>
            <a:ext cx="10515600" cy="1325563"/>
          </a:xfrm>
        </p:spPr>
        <p:txBody>
          <a:bodyPr/>
          <a:lstStyle/>
          <a:p>
            <a:pPr algn="ctr"/>
            <a:r>
              <a:rPr lang="nb-NO" dirty="0"/>
              <a:t>Globale livsløps-utslipp</a:t>
            </a:r>
          </a:p>
        </p:txBody>
      </p:sp>
    </p:spTree>
    <p:extLst>
      <p:ext uri="{BB962C8B-B14F-4D97-AF65-F5344CB8AC3E}">
        <p14:creationId xmlns:p14="http://schemas.microsoft.com/office/powerpoint/2010/main" val="2309273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01B5AB83-258C-05D4-B430-21CA957784D9}"/>
              </a:ext>
            </a:extLst>
          </p:cNvPr>
          <p:cNvSpPr txBox="1"/>
          <p:nvPr/>
        </p:nvSpPr>
        <p:spPr>
          <a:xfrm>
            <a:off x="2019298" y="2274086"/>
            <a:ext cx="8153401" cy="3785652"/>
          </a:xfrm>
          <a:prstGeom prst="rect">
            <a:avLst/>
          </a:prstGeom>
          <a:noFill/>
        </p:spPr>
        <p:txBody>
          <a:bodyPr wrap="square">
            <a:spAutoFit/>
          </a:bodyPr>
          <a:lstStyle/>
          <a:p>
            <a:r>
              <a:rPr lang="nb-NO" sz="2400" dirty="0"/>
              <a:t>Artikkel 10 stiller krav til gradvis innføring av krav om solceller.</a:t>
            </a:r>
          </a:p>
          <a:p>
            <a:pPr algn="l"/>
            <a:endParaRPr lang="nb-NO" sz="2400" dirty="0"/>
          </a:p>
          <a:p>
            <a:pPr algn="l"/>
            <a:r>
              <a:rPr lang="nb-NO" sz="2400" dirty="0"/>
              <a:t>På alle nye offentlige bygg og næringsbygg større enn 250 kvm.</a:t>
            </a:r>
          </a:p>
          <a:p>
            <a:pPr algn="l"/>
            <a:r>
              <a:rPr lang="nb-NO" sz="2400" b="0" i="0" dirty="0">
                <a:solidFill>
                  <a:srgbClr val="333333"/>
                </a:solidFill>
                <a:effectLst/>
                <a:highlight>
                  <a:srgbClr val="FFFFFF"/>
                </a:highlight>
                <a:latin typeface="Open sans" panose="020B0606030504020204" pitchFamily="34" charset="0"/>
              </a:rPr>
              <a:t>I</a:t>
            </a:r>
            <a:r>
              <a:rPr lang="nb-NO" sz="2400" dirty="0"/>
              <a:t>nnen 31. desember 2026</a:t>
            </a:r>
          </a:p>
          <a:p>
            <a:pPr algn="l"/>
            <a:endParaRPr lang="nb-NO" sz="2400" dirty="0"/>
          </a:p>
          <a:p>
            <a:pPr algn="l"/>
            <a:r>
              <a:rPr lang="nb-NO" sz="2400" dirty="0"/>
              <a:t>På alle eksisterende offentlige bygg: </a:t>
            </a:r>
          </a:p>
          <a:p>
            <a:pPr algn="l"/>
            <a:r>
              <a:rPr lang="nb-NO" sz="2400" dirty="0"/>
              <a:t>Innen 31. desember 2027 om bygget er større enn 2000 kvm </a:t>
            </a:r>
          </a:p>
          <a:p>
            <a:pPr algn="l"/>
            <a:r>
              <a:rPr lang="nb-NO" sz="2400" dirty="0"/>
              <a:t>Innen 31. desember 2028 om bygget er større enn 750 kvm </a:t>
            </a:r>
          </a:p>
          <a:p>
            <a:pPr algn="l"/>
            <a:r>
              <a:rPr lang="nb-NO" sz="2400" dirty="0"/>
              <a:t>Innen 31. desember 2030 dersom bygget er større enn 250 kvm.</a:t>
            </a:r>
          </a:p>
          <a:p>
            <a:endParaRPr lang="nb-NO" sz="2400" dirty="0"/>
          </a:p>
        </p:txBody>
      </p:sp>
      <p:sp>
        <p:nvSpPr>
          <p:cNvPr id="4" name="Tittel 3">
            <a:extLst>
              <a:ext uri="{FF2B5EF4-FFF2-40B4-BE49-F238E27FC236}">
                <a16:creationId xmlns:a16="http://schemas.microsoft.com/office/drawing/2014/main" id="{0AC7B374-1D79-90E6-5798-076845417CEB}"/>
              </a:ext>
            </a:extLst>
          </p:cNvPr>
          <p:cNvSpPr>
            <a:spLocks noGrp="1"/>
          </p:cNvSpPr>
          <p:nvPr>
            <p:ph type="title"/>
          </p:nvPr>
        </p:nvSpPr>
        <p:spPr>
          <a:xfrm>
            <a:off x="838199" y="798262"/>
            <a:ext cx="10515600" cy="1325563"/>
          </a:xfrm>
        </p:spPr>
        <p:txBody>
          <a:bodyPr/>
          <a:lstStyle/>
          <a:p>
            <a:pPr algn="ctr"/>
            <a:r>
              <a:rPr lang="nb-NO" dirty="0"/>
              <a:t>Maksimere etablering av solceller</a:t>
            </a:r>
          </a:p>
        </p:txBody>
      </p:sp>
    </p:spTree>
    <p:extLst>
      <p:ext uri="{BB962C8B-B14F-4D97-AF65-F5344CB8AC3E}">
        <p14:creationId xmlns:p14="http://schemas.microsoft.com/office/powerpoint/2010/main" val="1356373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01B5AB83-258C-05D4-B430-21CA957784D9}"/>
              </a:ext>
            </a:extLst>
          </p:cNvPr>
          <p:cNvSpPr txBox="1"/>
          <p:nvPr/>
        </p:nvSpPr>
        <p:spPr>
          <a:xfrm>
            <a:off x="2308056" y="2123825"/>
            <a:ext cx="8153401" cy="4524315"/>
          </a:xfrm>
          <a:prstGeom prst="rect">
            <a:avLst/>
          </a:prstGeom>
          <a:noFill/>
        </p:spPr>
        <p:txBody>
          <a:bodyPr wrap="square">
            <a:spAutoFit/>
          </a:bodyPr>
          <a:lstStyle/>
          <a:p>
            <a:r>
              <a:rPr lang="nb-NO" sz="2400" dirty="0"/>
              <a:t>Næringsbygg: </a:t>
            </a:r>
          </a:p>
          <a:p>
            <a:r>
              <a:rPr lang="nb-NO" sz="2400" dirty="0"/>
              <a:t>1 av 5 p-plasser skal ha </a:t>
            </a:r>
            <a:r>
              <a:rPr lang="nb-NO" sz="2400" dirty="0" err="1"/>
              <a:t>lading</a:t>
            </a:r>
            <a:r>
              <a:rPr lang="nb-NO" sz="2400" dirty="0"/>
              <a:t> for elbil</a:t>
            </a:r>
          </a:p>
          <a:p>
            <a:r>
              <a:rPr lang="nb-NO" sz="2400" dirty="0"/>
              <a:t>50 % av alle p-plasser skal være kablet for etablering </a:t>
            </a:r>
            <a:r>
              <a:rPr lang="nb-NO" sz="2400" dirty="0" err="1"/>
              <a:t>lading</a:t>
            </a:r>
            <a:r>
              <a:rPr lang="nb-NO" sz="2400" dirty="0"/>
              <a:t> elbil</a:t>
            </a:r>
          </a:p>
          <a:p>
            <a:r>
              <a:rPr lang="nb-NO" sz="2400" dirty="0"/>
              <a:t>Alle p-plasser skal være tilrettelagt for kabling for </a:t>
            </a:r>
            <a:r>
              <a:rPr lang="nb-NO" sz="2400" dirty="0" err="1"/>
              <a:t>lading</a:t>
            </a:r>
            <a:r>
              <a:rPr lang="nb-NO" sz="2400" dirty="0"/>
              <a:t> av elbil</a:t>
            </a:r>
          </a:p>
          <a:p>
            <a:r>
              <a:rPr lang="nb-NO" sz="2400" dirty="0"/>
              <a:t>Sykkelplasser til 15 % av snitt antall brukere av bygget</a:t>
            </a:r>
          </a:p>
          <a:p>
            <a:endParaRPr lang="nb-NO" sz="2400" dirty="0"/>
          </a:p>
          <a:p>
            <a:r>
              <a:rPr lang="nb-NO" sz="2400" dirty="0"/>
              <a:t>Boligeiendom:</a:t>
            </a:r>
          </a:p>
          <a:p>
            <a:r>
              <a:rPr lang="nb-NO" sz="2400" dirty="0"/>
              <a:t>1 ladestasjon for hver 10 p-plass</a:t>
            </a:r>
          </a:p>
          <a:p>
            <a:r>
              <a:rPr lang="nb-NO" sz="2400" dirty="0"/>
              <a:t>50 % av alle p-plasser skal være </a:t>
            </a:r>
            <a:r>
              <a:rPr lang="nb-NO" sz="2400" dirty="0" err="1"/>
              <a:t>tilettelagt</a:t>
            </a:r>
            <a:r>
              <a:rPr lang="nb-NO" sz="2400" dirty="0"/>
              <a:t> for kabling for etablering </a:t>
            </a:r>
            <a:r>
              <a:rPr lang="nb-NO" sz="2400" dirty="0" err="1"/>
              <a:t>lading</a:t>
            </a:r>
            <a:r>
              <a:rPr lang="nb-NO" sz="2400" dirty="0"/>
              <a:t> elbil</a:t>
            </a:r>
          </a:p>
          <a:p>
            <a:r>
              <a:rPr lang="nb-NO" sz="2400" dirty="0"/>
              <a:t>Sykkelplasser inkl. større sykler til 15 % av snitt antall beboere</a:t>
            </a:r>
          </a:p>
          <a:p>
            <a:endParaRPr lang="nb-NO" sz="2400" dirty="0"/>
          </a:p>
        </p:txBody>
      </p:sp>
      <p:sp>
        <p:nvSpPr>
          <p:cNvPr id="4" name="Tittel 3">
            <a:extLst>
              <a:ext uri="{FF2B5EF4-FFF2-40B4-BE49-F238E27FC236}">
                <a16:creationId xmlns:a16="http://schemas.microsoft.com/office/drawing/2014/main" id="{0AC7B374-1D79-90E6-5798-076845417CEB}"/>
              </a:ext>
            </a:extLst>
          </p:cNvPr>
          <p:cNvSpPr>
            <a:spLocks noGrp="1"/>
          </p:cNvSpPr>
          <p:nvPr>
            <p:ph type="title"/>
          </p:nvPr>
        </p:nvSpPr>
        <p:spPr>
          <a:xfrm>
            <a:off x="838199" y="798262"/>
            <a:ext cx="10515600" cy="1325563"/>
          </a:xfrm>
        </p:spPr>
        <p:txBody>
          <a:bodyPr/>
          <a:lstStyle/>
          <a:p>
            <a:pPr algn="ctr"/>
            <a:r>
              <a:rPr lang="nb-NO" dirty="0"/>
              <a:t>Tilrettelegging mobilitet</a:t>
            </a:r>
          </a:p>
        </p:txBody>
      </p:sp>
    </p:spTree>
    <p:extLst>
      <p:ext uri="{BB962C8B-B14F-4D97-AF65-F5344CB8AC3E}">
        <p14:creationId xmlns:p14="http://schemas.microsoft.com/office/powerpoint/2010/main" val="2127025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Font, tekst, hvit, Grafikk&#10;&#10;Automatisk generert beskrivelse">
            <a:extLst>
              <a:ext uri="{FF2B5EF4-FFF2-40B4-BE49-F238E27FC236}">
                <a16:creationId xmlns:a16="http://schemas.microsoft.com/office/drawing/2014/main" id="{F9F7BF65-A353-307C-E3CE-A2E1EF24B893}"/>
              </a:ext>
            </a:extLst>
          </p:cNvPr>
          <p:cNvPicPr>
            <a:picLocks noChangeAspect="1"/>
          </p:cNvPicPr>
          <p:nvPr/>
        </p:nvPicPr>
        <p:blipFill>
          <a:blip r:embed="rId3"/>
          <a:stretch>
            <a:fillRect/>
          </a:stretch>
        </p:blipFill>
        <p:spPr>
          <a:xfrm>
            <a:off x="2209800" y="2478265"/>
            <a:ext cx="7772400" cy="1521868"/>
          </a:xfrm>
          <a:prstGeom prst="rect">
            <a:avLst/>
          </a:prstGeom>
        </p:spPr>
      </p:pic>
    </p:spTree>
    <p:extLst>
      <p:ext uri="{BB962C8B-B14F-4D97-AF65-F5344CB8AC3E}">
        <p14:creationId xmlns:p14="http://schemas.microsoft.com/office/powerpoint/2010/main" val="2728913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01B5AB83-258C-05D4-B430-21CA957784D9}"/>
              </a:ext>
            </a:extLst>
          </p:cNvPr>
          <p:cNvSpPr txBox="1"/>
          <p:nvPr/>
        </p:nvSpPr>
        <p:spPr>
          <a:xfrm>
            <a:off x="2019298" y="2274086"/>
            <a:ext cx="8153401" cy="2677656"/>
          </a:xfrm>
          <a:prstGeom prst="rect">
            <a:avLst/>
          </a:prstGeom>
          <a:noFill/>
        </p:spPr>
        <p:txBody>
          <a:bodyPr wrap="square">
            <a:spAutoFit/>
          </a:bodyPr>
          <a:lstStyle/>
          <a:p>
            <a:r>
              <a:rPr lang="nb-NO" sz="2400" dirty="0"/>
              <a:t>I hvert medlemsland skal den laveste energiklassen, G, tilsvare de 15 prosent dårligste bygningene i den nasjonale bygningsmassen på tidspunktet for introduksjonen av energiklasseskalaen. </a:t>
            </a:r>
          </a:p>
          <a:p>
            <a:endParaRPr lang="nb-NO" sz="2400" dirty="0"/>
          </a:p>
          <a:p>
            <a:r>
              <a:rPr lang="nb-NO" sz="2400" dirty="0"/>
              <a:t>Bygg med energimerke A skal korrespondere med den nye definisjonen av nullutslippsbygg. </a:t>
            </a:r>
          </a:p>
        </p:txBody>
      </p:sp>
      <p:sp>
        <p:nvSpPr>
          <p:cNvPr id="4" name="Tittel 3">
            <a:extLst>
              <a:ext uri="{FF2B5EF4-FFF2-40B4-BE49-F238E27FC236}">
                <a16:creationId xmlns:a16="http://schemas.microsoft.com/office/drawing/2014/main" id="{0AC7B374-1D79-90E6-5798-076845417CEB}"/>
              </a:ext>
            </a:extLst>
          </p:cNvPr>
          <p:cNvSpPr>
            <a:spLocks noGrp="1"/>
          </p:cNvSpPr>
          <p:nvPr>
            <p:ph type="title"/>
          </p:nvPr>
        </p:nvSpPr>
        <p:spPr>
          <a:xfrm>
            <a:off x="838199" y="798262"/>
            <a:ext cx="10515600" cy="1325563"/>
          </a:xfrm>
        </p:spPr>
        <p:txBody>
          <a:bodyPr/>
          <a:lstStyle/>
          <a:p>
            <a:pPr algn="ctr"/>
            <a:r>
              <a:rPr lang="nb-NO" dirty="0"/>
              <a:t>Energimerking</a:t>
            </a:r>
          </a:p>
        </p:txBody>
      </p:sp>
    </p:spTree>
    <p:extLst>
      <p:ext uri="{BB962C8B-B14F-4D97-AF65-F5344CB8AC3E}">
        <p14:creationId xmlns:p14="http://schemas.microsoft.com/office/powerpoint/2010/main" val="57672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C47CF077-BF46-CAF4-C9AE-B96B2F88A256}"/>
              </a:ext>
            </a:extLst>
          </p:cNvPr>
          <p:cNvPicPr>
            <a:picLocks noChangeAspect="1"/>
          </p:cNvPicPr>
          <p:nvPr/>
        </p:nvPicPr>
        <p:blipFill>
          <a:blip r:embed="rId3"/>
          <a:stretch>
            <a:fillRect/>
          </a:stretch>
        </p:blipFill>
        <p:spPr>
          <a:xfrm>
            <a:off x="2492037" y="643466"/>
            <a:ext cx="7207926" cy="5571067"/>
          </a:xfrm>
          <a:prstGeom prst="rect">
            <a:avLst/>
          </a:prstGeom>
        </p:spPr>
      </p:pic>
    </p:spTree>
    <p:extLst>
      <p:ext uri="{BB962C8B-B14F-4D97-AF65-F5344CB8AC3E}">
        <p14:creationId xmlns:p14="http://schemas.microsoft.com/office/powerpoint/2010/main" val="338972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330922" y="5663810"/>
            <a:ext cx="3530156" cy="492699"/>
          </a:xfrm>
          <a:prstGeom prst="rect">
            <a:avLst/>
          </a:prstGeom>
        </p:spPr>
        <p:txBody>
          <a:bodyPr wrap="square" lIns="0" tIns="0" rIns="0" bIns="0" rtlCol="0" anchor="t">
            <a:spAutoFit/>
          </a:bodyPr>
          <a:lstStyle/>
          <a:p>
            <a:pPr algn="ctr">
              <a:lnSpc>
                <a:spcPts val="4069"/>
              </a:lnSpc>
            </a:pPr>
            <a:r>
              <a:rPr lang="en-US" sz="2906">
                <a:solidFill>
                  <a:schemeClr val="tx2"/>
                </a:solidFill>
                <a:latin typeface="Roboto Slab Regular"/>
              </a:rPr>
              <a:t>www.bolgenbks.no</a:t>
            </a:r>
          </a:p>
        </p:txBody>
      </p:sp>
      <p:pic>
        <p:nvPicPr>
          <p:cNvPr id="4" name="Bilde 3" descr="Et bilde som inneholder Font, tekst, hvit, Grafikk&#10;&#10;Automatisk generert beskrivelse">
            <a:extLst>
              <a:ext uri="{FF2B5EF4-FFF2-40B4-BE49-F238E27FC236}">
                <a16:creationId xmlns:a16="http://schemas.microsoft.com/office/drawing/2014/main" id="{D0660ED7-5A02-AAD6-CDDB-9D6F397A0C97}"/>
              </a:ext>
            </a:extLst>
          </p:cNvPr>
          <p:cNvPicPr>
            <a:picLocks noChangeAspect="1"/>
          </p:cNvPicPr>
          <p:nvPr/>
        </p:nvPicPr>
        <p:blipFill>
          <a:blip r:embed="rId3"/>
          <a:stretch>
            <a:fillRect/>
          </a:stretch>
        </p:blipFill>
        <p:spPr>
          <a:xfrm>
            <a:off x="2209800" y="2264256"/>
            <a:ext cx="7772400" cy="152186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57D49644-72EA-CB72-671F-73E50996D946}"/>
              </a:ext>
            </a:extLst>
          </p:cNvPr>
          <p:cNvPicPr>
            <a:picLocks noChangeAspect="1"/>
          </p:cNvPicPr>
          <p:nvPr/>
        </p:nvPicPr>
        <p:blipFill>
          <a:blip r:embed="rId3"/>
          <a:srcRect/>
          <a:stretch/>
        </p:blipFill>
        <p:spPr>
          <a:xfrm>
            <a:off x="3938067" y="0"/>
            <a:ext cx="10295386" cy="6858000"/>
          </a:xfrm>
          <a:prstGeom prst="rect">
            <a:avLst/>
          </a:prstGeom>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2174" r="22174"/>
          <a:stretch>
            <a:fillRect/>
          </a:stretch>
        </p:blipFill>
        <p:spPr>
          <a:xfrm>
            <a:off x="1" y="-85604"/>
            <a:ext cx="5720315" cy="6943604"/>
          </a:xfrm>
          <a:prstGeom prst="rect">
            <a:avLst/>
          </a:prstGeom>
        </p:spPr>
      </p:pic>
      <p:sp>
        <p:nvSpPr>
          <p:cNvPr id="7" name="TextBox 4">
            <a:extLst>
              <a:ext uri="{FF2B5EF4-FFF2-40B4-BE49-F238E27FC236}">
                <a16:creationId xmlns:a16="http://schemas.microsoft.com/office/drawing/2014/main" id="{229E18C0-91D4-3FA0-5AEF-2A04F90C31CC}"/>
              </a:ext>
            </a:extLst>
          </p:cNvPr>
          <p:cNvSpPr txBox="1"/>
          <p:nvPr/>
        </p:nvSpPr>
        <p:spPr>
          <a:xfrm>
            <a:off x="729916" y="1247249"/>
            <a:ext cx="4186989" cy="3816429"/>
          </a:xfrm>
          <a:prstGeom prst="rect">
            <a:avLst/>
          </a:prstGeom>
        </p:spPr>
        <p:txBody>
          <a:bodyPr wrap="square" lIns="0" tIns="0" rIns="0" bIns="0" rtlCol="0" anchor="t">
            <a:spAutoFit/>
          </a:bodyPr>
          <a:lstStyle/>
          <a:p>
            <a:pPr>
              <a:lnSpc>
                <a:spcPct val="150000"/>
              </a:lnSpc>
            </a:pPr>
            <a:r>
              <a:rPr lang="en-US" sz="2400" spc="263" dirty="0" err="1">
                <a:solidFill>
                  <a:srgbClr val="F8F8F8"/>
                </a:solidFill>
                <a:latin typeface="Roboto" panose="02000000000000000000" pitchFamily="2" charset="0"/>
                <a:ea typeface="Roboto" panose="02000000000000000000" pitchFamily="2" charset="0"/>
                <a:cs typeface="Roboto" panose="02000000000000000000" pitchFamily="2" charset="0"/>
              </a:rPr>
              <a:t>Kunnskap</a:t>
            </a:r>
            <a:r>
              <a:rPr lang="en-US" sz="2400" spc="263" dirty="0">
                <a:solidFill>
                  <a:srgbClr val="F8F8F8"/>
                </a:solidFill>
                <a:latin typeface="Roboto" panose="02000000000000000000" pitchFamily="2" charset="0"/>
                <a:ea typeface="Roboto" panose="02000000000000000000" pitchFamily="2" charset="0"/>
                <a:cs typeface="Roboto" panose="02000000000000000000" pitchFamily="2" charset="0"/>
              </a:rPr>
              <a:t> </a:t>
            </a:r>
            <a:r>
              <a:rPr lang="en-US" sz="2400" spc="263" dirty="0" err="1">
                <a:solidFill>
                  <a:srgbClr val="F8F8F8"/>
                </a:solidFill>
                <a:latin typeface="Roboto" panose="02000000000000000000" pitchFamily="2" charset="0"/>
                <a:ea typeface="Roboto" panose="02000000000000000000" pitchFamily="2" charset="0"/>
                <a:cs typeface="Roboto" panose="02000000000000000000" pitchFamily="2" charset="0"/>
              </a:rPr>
              <a:t>skaper</a:t>
            </a:r>
            <a:r>
              <a:rPr lang="en-US" sz="2400" spc="263" dirty="0">
                <a:solidFill>
                  <a:srgbClr val="F8F8F8"/>
                </a:solidFill>
                <a:latin typeface="Roboto" panose="02000000000000000000" pitchFamily="2" charset="0"/>
                <a:ea typeface="Roboto" panose="02000000000000000000" pitchFamily="2" charset="0"/>
                <a:cs typeface="Roboto" panose="02000000000000000000" pitchFamily="2" charset="0"/>
              </a:rPr>
              <a:t> </a:t>
            </a:r>
            <a:r>
              <a:rPr lang="en-US" sz="2400" spc="263" dirty="0" err="1">
                <a:solidFill>
                  <a:srgbClr val="F8F8F8"/>
                </a:solidFill>
                <a:latin typeface="Roboto" panose="02000000000000000000" pitchFamily="2" charset="0"/>
                <a:ea typeface="Roboto" panose="02000000000000000000" pitchFamily="2" charset="0"/>
                <a:cs typeface="Roboto" panose="02000000000000000000" pitchFamily="2" charset="0"/>
              </a:rPr>
              <a:t>muligheter</a:t>
            </a:r>
            <a:r>
              <a:rPr lang="en-US" sz="2400" spc="263" dirty="0">
                <a:solidFill>
                  <a:srgbClr val="F8F8F8"/>
                </a:solidFill>
                <a:latin typeface="Roboto" panose="02000000000000000000" pitchFamily="2" charset="0"/>
                <a:ea typeface="Roboto" panose="02000000000000000000" pitchFamily="2" charset="0"/>
                <a:cs typeface="Roboto" panose="02000000000000000000" pitchFamily="2" charset="0"/>
              </a:rPr>
              <a:t>! Vi arrangerer kurs, seminarer, </a:t>
            </a:r>
            <a:r>
              <a:rPr lang="en-US" sz="2400" spc="263" dirty="0" err="1">
                <a:solidFill>
                  <a:srgbClr val="F8F8F8"/>
                </a:solidFill>
                <a:latin typeface="Roboto" panose="02000000000000000000" pitchFamily="2" charset="0"/>
                <a:ea typeface="Roboto" panose="02000000000000000000" pitchFamily="2" charset="0"/>
                <a:cs typeface="Roboto" panose="02000000000000000000" pitchFamily="2" charset="0"/>
              </a:rPr>
              <a:t>idéverksteder</a:t>
            </a:r>
            <a:r>
              <a:rPr lang="en-US" sz="2400" spc="263" dirty="0">
                <a:solidFill>
                  <a:srgbClr val="F8F8F8"/>
                </a:solidFill>
                <a:latin typeface="Roboto" panose="02000000000000000000" pitchFamily="2" charset="0"/>
                <a:ea typeface="Roboto" panose="02000000000000000000" pitchFamily="2" charset="0"/>
                <a:cs typeface="Roboto" panose="02000000000000000000" pitchFamily="2" charset="0"/>
              </a:rPr>
              <a:t> og </a:t>
            </a:r>
            <a:r>
              <a:rPr lang="en-US" sz="2400" spc="263" dirty="0" err="1">
                <a:solidFill>
                  <a:srgbClr val="F8F8F8"/>
                </a:solidFill>
                <a:latin typeface="Roboto" panose="02000000000000000000" pitchFamily="2" charset="0"/>
                <a:ea typeface="Roboto" panose="02000000000000000000" pitchFamily="2" charset="0"/>
                <a:cs typeface="Roboto" panose="02000000000000000000" pitchFamily="2" charset="0"/>
              </a:rPr>
              <a:t>skaper</a:t>
            </a:r>
            <a:r>
              <a:rPr lang="en-US" sz="2400" spc="263" dirty="0">
                <a:solidFill>
                  <a:srgbClr val="F8F8F8"/>
                </a:solidFill>
                <a:latin typeface="Roboto" panose="02000000000000000000" pitchFamily="2" charset="0"/>
                <a:ea typeface="Roboto" panose="02000000000000000000" pitchFamily="2" charset="0"/>
                <a:cs typeface="Roboto" panose="02000000000000000000" pitchFamily="2" charset="0"/>
              </a:rPr>
              <a:t> </a:t>
            </a:r>
            <a:r>
              <a:rPr lang="en-US" sz="2400" spc="263" dirty="0" err="1">
                <a:solidFill>
                  <a:srgbClr val="F8F8F8"/>
                </a:solidFill>
                <a:latin typeface="Roboto" panose="02000000000000000000" pitchFamily="2" charset="0"/>
                <a:ea typeface="Roboto" panose="02000000000000000000" pitchFamily="2" charset="0"/>
                <a:cs typeface="Roboto" panose="02000000000000000000" pitchFamily="2" charset="0"/>
              </a:rPr>
              <a:t>møteplasser</a:t>
            </a:r>
            <a:r>
              <a:rPr lang="en-US" sz="2400" spc="263" dirty="0">
                <a:solidFill>
                  <a:srgbClr val="F8F8F8"/>
                </a:solidFill>
                <a:latin typeface="Roboto" panose="02000000000000000000" pitchFamily="2" charset="0"/>
                <a:ea typeface="Roboto" panose="02000000000000000000" pitchFamily="2" charset="0"/>
                <a:cs typeface="Roboto" panose="02000000000000000000" pitchFamily="2" charset="0"/>
              </a:rPr>
              <a:t> for å dele </a:t>
            </a:r>
            <a:r>
              <a:rPr lang="en-US" sz="2400" spc="263" dirty="0" err="1">
                <a:solidFill>
                  <a:srgbClr val="F8F8F8"/>
                </a:solidFill>
                <a:latin typeface="Roboto" panose="02000000000000000000" pitchFamily="2" charset="0"/>
                <a:ea typeface="Roboto" panose="02000000000000000000" pitchFamily="2" charset="0"/>
                <a:cs typeface="Roboto" panose="02000000000000000000" pitchFamily="2" charset="0"/>
              </a:rPr>
              <a:t>kunnskap</a:t>
            </a:r>
            <a:r>
              <a:rPr lang="en-US" sz="2400" spc="263" dirty="0">
                <a:solidFill>
                  <a:srgbClr val="F8F8F8"/>
                </a:solidFill>
                <a:latin typeface="Roboto" panose="02000000000000000000" pitchFamily="2" charset="0"/>
                <a:ea typeface="Roboto" panose="02000000000000000000" pitchFamily="2" charset="0"/>
                <a:cs typeface="Roboto" panose="02000000000000000000" pitchFamily="2" charset="0"/>
              </a:rPr>
              <a:t> og </a:t>
            </a:r>
            <a:r>
              <a:rPr lang="en-US" sz="2400" spc="263" dirty="0" err="1">
                <a:solidFill>
                  <a:srgbClr val="F8F8F8"/>
                </a:solidFill>
                <a:latin typeface="Roboto" panose="02000000000000000000" pitchFamily="2" charset="0"/>
                <a:ea typeface="Roboto" panose="02000000000000000000" pitchFamily="2" charset="0"/>
                <a:cs typeface="Roboto" panose="02000000000000000000" pitchFamily="2" charset="0"/>
              </a:rPr>
              <a:t>lære</a:t>
            </a:r>
            <a:r>
              <a:rPr lang="en-US" sz="2400" spc="263" dirty="0">
                <a:solidFill>
                  <a:srgbClr val="F8F8F8"/>
                </a:solidFill>
                <a:latin typeface="Roboto" panose="02000000000000000000" pitchFamily="2" charset="0"/>
                <a:ea typeface="Roboto" panose="02000000000000000000" pitchFamily="2" charset="0"/>
                <a:cs typeface="Roboto" panose="02000000000000000000" pitchFamily="2" charset="0"/>
              </a:rPr>
              <a:t> av </a:t>
            </a:r>
            <a:r>
              <a:rPr lang="en-US" sz="2400" spc="263" dirty="0" err="1">
                <a:solidFill>
                  <a:srgbClr val="F8F8F8"/>
                </a:solidFill>
                <a:latin typeface="Roboto" panose="02000000000000000000" pitchFamily="2" charset="0"/>
                <a:ea typeface="Roboto" panose="02000000000000000000" pitchFamily="2" charset="0"/>
                <a:cs typeface="Roboto" panose="02000000000000000000" pitchFamily="2" charset="0"/>
              </a:rPr>
              <a:t>hverandre</a:t>
            </a:r>
            <a:r>
              <a:rPr lang="en-US" sz="2400" spc="263" dirty="0">
                <a:solidFill>
                  <a:srgbClr val="F8F8F8"/>
                </a:solidFill>
                <a:latin typeface="Roboto" panose="02000000000000000000" pitchFamily="2" charset="0"/>
                <a:ea typeface="Roboto" panose="02000000000000000000" pitchFamily="2" charset="0"/>
                <a:cs typeface="Roboto" panose="02000000000000000000" pitchFamily="2"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l="19193" r="19193"/>
          <a:stretch/>
        </p:blipFill>
        <p:spPr>
          <a:xfrm>
            <a:off x="5133475" y="-368903"/>
            <a:ext cx="7058525" cy="7595803"/>
          </a:xfrm>
          <a:prstGeom prst="rect">
            <a:avLst/>
          </a:prstGeom>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2174" r="22174"/>
          <a:stretch>
            <a:fillRect/>
          </a:stretch>
        </p:blipFill>
        <p:spPr>
          <a:xfrm>
            <a:off x="0" y="0"/>
            <a:ext cx="5951621" cy="7111376"/>
          </a:xfrm>
          <a:prstGeom prst="rect">
            <a:avLst/>
          </a:prstGeom>
        </p:spPr>
      </p:pic>
      <p:sp>
        <p:nvSpPr>
          <p:cNvPr id="4" name="TextBox 4"/>
          <p:cNvSpPr txBox="1"/>
          <p:nvPr/>
        </p:nvSpPr>
        <p:spPr>
          <a:xfrm>
            <a:off x="753979" y="1520783"/>
            <a:ext cx="4732422" cy="3816429"/>
          </a:xfrm>
          <a:prstGeom prst="rect">
            <a:avLst/>
          </a:prstGeom>
        </p:spPr>
        <p:txBody>
          <a:bodyPr wrap="square" lIns="0" tIns="0" rIns="0" bIns="0" rtlCol="0" anchor="t">
            <a:spAutoFit/>
          </a:bodyPr>
          <a:lstStyle/>
          <a:p>
            <a:pPr>
              <a:lnSpc>
                <a:spcPct val="150000"/>
              </a:lnSpc>
            </a:pPr>
            <a:r>
              <a:rPr lang="en-US" sz="2400" spc="280" dirty="0">
                <a:solidFill>
                  <a:schemeClr val="bg1"/>
                </a:solidFill>
                <a:latin typeface="Roboto" panose="02000000000000000000" pitchFamily="2" charset="0"/>
                <a:ea typeface="Roboto" panose="02000000000000000000" pitchFamily="2" charset="0"/>
                <a:cs typeface="Roboto" panose="02000000000000000000" pitchFamily="2" charset="0"/>
              </a:rPr>
              <a:t>Næringslivet spiller hovedrollen i den grønne omstillingen. Vi kartlegger barrierer for den grønne omstillingen og inviterer til å utvikle løsninger sammen med oss!</a:t>
            </a:r>
          </a:p>
        </p:txBody>
      </p:sp>
    </p:spTree>
    <p:extLst>
      <p:ext uri="{BB962C8B-B14F-4D97-AF65-F5344CB8AC3E}">
        <p14:creationId xmlns:p14="http://schemas.microsoft.com/office/powerpoint/2010/main" val="2370367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t="14138" b="14138"/>
          <a:stretch/>
        </p:blipFill>
        <p:spPr>
          <a:xfrm>
            <a:off x="5133474" y="0"/>
            <a:ext cx="7058525" cy="7595803"/>
          </a:xfrm>
          <a:prstGeom prst="rect">
            <a:avLst/>
          </a:prstGeom>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2174" r="22174"/>
          <a:stretch>
            <a:fillRect/>
          </a:stretch>
        </p:blipFill>
        <p:spPr>
          <a:xfrm>
            <a:off x="1" y="-85604"/>
            <a:ext cx="5839325" cy="7111376"/>
          </a:xfrm>
          <a:prstGeom prst="rect">
            <a:avLst/>
          </a:prstGeom>
        </p:spPr>
      </p:pic>
      <p:sp>
        <p:nvSpPr>
          <p:cNvPr id="4" name="TextBox 4"/>
          <p:cNvSpPr txBox="1"/>
          <p:nvPr/>
        </p:nvSpPr>
        <p:spPr>
          <a:xfrm>
            <a:off x="729916" y="1247249"/>
            <a:ext cx="4186989" cy="4363502"/>
          </a:xfrm>
          <a:prstGeom prst="rect">
            <a:avLst/>
          </a:prstGeom>
        </p:spPr>
        <p:txBody>
          <a:bodyPr wrap="square" lIns="0" tIns="0" rIns="0" bIns="0" rtlCol="0" anchor="t">
            <a:spAutoFit/>
          </a:bodyPr>
          <a:lstStyle/>
          <a:p>
            <a:pPr>
              <a:lnSpc>
                <a:spcPct val="150000"/>
              </a:lnSpc>
            </a:pPr>
            <a:r>
              <a:rPr lang="en-US" sz="2400" spc="263" dirty="0">
                <a:solidFill>
                  <a:srgbClr val="F8F8F8"/>
                </a:solidFill>
                <a:latin typeface="Roboto" panose="02000000000000000000" pitchFamily="2" charset="0"/>
                <a:ea typeface="Roboto" panose="02000000000000000000" pitchFamily="2" charset="0"/>
                <a:cs typeface="Roboto" panose="02000000000000000000" pitchFamily="2" charset="0"/>
              </a:rPr>
              <a:t>I vårt gründer-fellesskap kan du komme sammen med andre entreprenører og sosiale innovatører for å finne nye løsninger og realisere dine ideer for et bærekraftig samfunn.</a:t>
            </a:r>
          </a:p>
        </p:txBody>
      </p:sp>
    </p:spTree>
    <p:extLst>
      <p:ext uri="{BB962C8B-B14F-4D97-AF65-F5344CB8AC3E}">
        <p14:creationId xmlns:p14="http://schemas.microsoft.com/office/powerpoint/2010/main" val="3177937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descr="Et bilde som inneholder tekst, Font, logo, Grafikk&#10;&#10;Automatisk generert beskrivelse">
            <a:extLst>
              <a:ext uri="{FF2B5EF4-FFF2-40B4-BE49-F238E27FC236}">
                <a16:creationId xmlns:a16="http://schemas.microsoft.com/office/drawing/2014/main" id="{D74B255A-AC60-49EC-AC9D-34C1D3250806}"/>
              </a:ext>
            </a:extLst>
          </p:cNvPr>
          <p:cNvPicPr>
            <a:picLocks noChangeAspect="1"/>
          </p:cNvPicPr>
          <p:nvPr/>
        </p:nvPicPr>
        <p:blipFill>
          <a:blip r:embed="rId3"/>
          <a:stretch>
            <a:fillRect/>
          </a:stretch>
        </p:blipFill>
        <p:spPr>
          <a:xfrm>
            <a:off x="643467" y="2820107"/>
            <a:ext cx="5294716" cy="1217784"/>
          </a:xfrm>
          <a:prstGeom prst="rect">
            <a:avLst/>
          </a:prstGeom>
        </p:spPr>
      </p:pic>
      <p:cxnSp>
        <p:nvCxnSpPr>
          <p:cNvPr id="22" name="Straight Connector 21" hidden="1">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13" name="Bilde 12" descr="Et bilde som inneholder tekst, Font, skjermbilde, design&#10;&#10;Automatisk generert beskrivelse">
            <a:extLst>
              <a:ext uri="{FF2B5EF4-FFF2-40B4-BE49-F238E27FC236}">
                <a16:creationId xmlns:a16="http://schemas.microsoft.com/office/drawing/2014/main" id="{E6EB39BE-C020-1C9D-15DB-1BD339F7B909}"/>
              </a:ext>
            </a:extLst>
          </p:cNvPr>
          <p:cNvPicPr>
            <a:picLocks noChangeAspect="1"/>
          </p:cNvPicPr>
          <p:nvPr/>
        </p:nvPicPr>
        <p:blipFill>
          <a:blip r:embed="rId4"/>
          <a:stretch>
            <a:fillRect/>
          </a:stretch>
        </p:blipFill>
        <p:spPr>
          <a:xfrm>
            <a:off x="6449906" y="643467"/>
            <a:ext cx="4902537" cy="5571066"/>
          </a:xfrm>
          <a:prstGeom prst="rect">
            <a:avLst/>
          </a:prstGeom>
        </p:spPr>
      </p:pic>
    </p:spTree>
    <p:extLst>
      <p:ext uri="{BB962C8B-B14F-4D97-AF65-F5344CB8AC3E}">
        <p14:creationId xmlns:p14="http://schemas.microsoft.com/office/powerpoint/2010/main" val="4203273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46AAEBA-1A45-55F1-FBF5-629917FD2411}"/>
              </a:ext>
            </a:extLst>
          </p:cNvPr>
          <p:cNvPicPr>
            <a:picLocks noChangeAspect="1"/>
          </p:cNvPicPr>
          <p:nvPr/>
        </p:nvPicPr>
        <p:blipFill rotWithShape="1">
          <a:blip r:embed="rId3"/>
          <a:srcRect b="461"/>
          <a:stretch/>
        </p:blipFill>
        <p:spPr>
          <a:xfrm>
            <a:off x="20" y="1282"/>
            <a:ext cx="12191980" cy="6856718"/>
          </a:xfrm>
          <a:prstGeom prst="rect">
            <a:avLst/>
          </a:prstGeom>
        </p:spPr>
      </p:pic>
    </p:spTree>
    <p:extLst>
      <p:ext uri="{BB962C8B-B14F-4D97-AF65-F5344CB8AC3E}">
        <p14:creationId xmlns:p14="http://schemas.microsoft.com/office/powerpoint/2010/main" val="4042868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FBF6"/>
        </a:solidFill>
        <a:effectLst/>
      </p:bgPr>
    </p:bg>
    <p:spTree>
      <p:nvGrpSpPr>
        <p:cNvPr id="1" name=""/>
        <p:cNvGrpSpPr/>
        <p:nvPr/>
      </p:nvGrpSpPr>
      <p:grpSpPr>
        <a:xfrm>
          <a:off x="0" y="0"/>
          <a:ext cx="0" cy="0"/>
          <a:chOff x="0" y="0"/>
          <a:chExt cx="0" cy="0"/>
        </a:xfrm>
      </p:grpSpPr>
      <p:pic>
        <p:nvPicPr>
          <p:cNvPr id="3" name="Bilde 2" descr="Et bilde som inneholder tekst, skjermbilde, forretningskort, Font&#10;&#10;Automatisk generert beskrivelse">
            <a:extLst>
              <a:ext uri="{FF2B5EF4-FFF2-40B4-BE49-F238E27FC236}">
                <a16:creationId xmlns:a16="http://schemas.microsoft.com/office/drawing/2014/main" id="{8439C441-4CF4-5A02-EC75-5124925F3932}"/>
              </a:ext>
            </a:extLst>
          </p:cNvPr>
          <p:cNvPicPr>
            <a:picLocks noChangeAspect="1"/>
          </p:cNvPicPr>
          <p:nvPr/>
        </p:nvPicPr>
        <p:blipFill>
          <a:blip r:embed="rId3"/>
          <a:stretch>
            <a:fillRect/>
          </a:stretch>
        </p:blipFill>
        <p:spPr>
          <a:xfrm>
            <a:off x="2209800" y="441109"/>
            <a:ext cx="7772400" cy="5616551"/>
          </a:xfrm>
          <a:prstGeom prst="rect">
            <a:avLst/>
          </a:prstGeom>
        </p:spPr>
      </p:pic>
    </p:spTree>
    <p:extLst>
      <p:ext uri="{BB962C8B-B14F-4D97-AF65-F5344CB8AC3E}">
        <p14:creationId xmlns:p14="http://schemas.microsoft.com/office/powerpoint/2010/main" val="3088473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DF9"/>
        </a:solidFill>
        <a:effectLst/>
      </p:bgPr>
    </p:bg>
    <p:spTree>
      <p:nvGrpSpPr>
        <p:cNvPr id="1" name=""/>
        <p:cNvGrpSpPr/>
        <p:nvPr/>
      </p:nvGrpSpPr>
      <p:grpSpPr>
        <a:xfrm>
          <a:off x="0" y="0"/>
          <a:ext cx="0" cy="0"/>
          <a:chOff x="0" y="0"/>
          <a:chExt cx="0" cy="0"/>
        </a:xfrm>
      </p:grpSpPr>
      <p:pic>
        <p:nvPicPr>
          <p:cNvPr id="3" name="Bilde 2" descr="Et bilde som inneholder tekst, skjermbilde, Font, diagram&#10;&#10;Automatisk generert beskrivelse">
            <a:extLst>
              <a:ext uri="{FF2B5EF4-FFF2-40B4-BE49-F238E27FC236}">
                <a16:creationId xmlns:a16="http://schemas.microsoft.com/office/drawing/2014/main" id="{6584B782-401E-C464-E9DC-73C8EAC1570A}"/>
              </a:ext>
            </a:extLst>
          </p:cNvPr>
          <p:cNvPicPr>
            <a:picLocks noChangeAspect="1"/>
          </p:cNvPicPr>
          <p:nvPr/>
        </p:nvPicPr>
        <p:blipFill>
          <a:blip r:embed="rId3"/>
          <a:stretch>
            <a:fillRect/>
          </a:stretch>
        </p:blipFill>
        <p:spPr>
          <a:xfrm>
            <a:off x="2797379" y="281191"/>
            <a:ext cx="6597242" cy="6295617"/>
          </a:xfrm>
          <a:prstGeom prst="rect">
            <a:avLst/>
          </a:prstGeom>
        </p:spPr>
      </p:pic>
    </p:spTree>
    <p:extLst>
      <p:ext uri="{BB962C8B-B14F-4D97-AF65-F5344CB8AC3E}">
        <p14:creationId xmlns:p14="http://schemas.microsoft.com/office/powerpoint/2010/main" val="380614439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7936</TotalTime>
  <Words>1758</Words>
  <Application>Microsoft Macintosh PowerPoint</Application>
  <PresentationFormat>Widescreen</PresentationFormat>
  <Paragraphs>221</Paragraphs>
  <Slides>22</Slides>
  <Notes>21</Notes>
  <HiddenSlides>0</HiddenSlides>
  <MMClips>0</MMClips>
  <ScaleCrop>false</ScaleCrop>
  <HeadingPairs>
    <vt:vector size="6" baseType="variant">
      <vt:variant>
        <vt:lpstr>Brukte skrifter</vt:lpstr>
      </vt:variant>
      <vt:variant>
        <vt:i4>9</vt:i4>
      </vt:variant>
      <vt:variant>
        <vt:lpstr>Tema</vt:lpstr>
      </vt:variant>
      <vt:variant>
        <vt:i4>1</vt:i4>
      </vt:variant>
      <vt:variant>
        <vt:lpstr>Lysbildetitler</vt:lpstr>
      </vt:variant>
      <vt:variant>
        <vt:i4>22</vt:i4>
      </vt:variant>
    </vt:vector>
  </HeadingPairs>
  <TitlesOfParts>
    <vt:vector size="32" baseType="lpstr">
      <vt:lpstr>__Overpass_9107c3</vt:lpstr>
      <vt:lpstr>Arial</vt:lpstr>
      <vt:lpstr>Calibri</vt:lpstr>
      <vt:lpstr>Calibri Light</vt:lpstr>
      <vt:lpstr>IBM Plex Sans</vt:lpstr>
      <vt:lpstr>Open sans</vt:lpstr>
      <vt:lpstr>Open sans</vt:lpstr>
      <vt:lpstr>Roboto</vt:lpstr>
      <vt:lpstr>Roboto Slab Regular</vt: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Nye bygg</vt:lpstr>
      <vt:lpstr>Eksisterende bygg</vt:lpstr>
      <vt:lpstr>Globale livsløps-utslipp</vt:lpstr>
      <vt:lpstr>Maksimere etablering av solceller</vt:lpstr>
      <vt:lpstr>Tilrettelegging mobilitet</vt:lpstr>
      <vt:lpstr>Energimerking</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Solveig Helene Longva Nilsen</dc:creator>
  <cp:lastModifiedBy>Solveig Helene Longva Nilsen</cp:lastModifiedBy>
  <cp:revision>54</cp:revision>
  <cp:lastPrinted>2023-06-06T23:23:14Z</cp:lastPrinted>
  <dcterms:created xsi:type="dcterms:W3CDTF">2023-05-19T09:45:03Z</dcterms:created>
  <dcterms:modified xsi:type="dcterms:W3CDTF">2024-04-18T14:13:33Z</dcterms:modified>
</cp:coreProperties>
</file>